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29C837-C97C-FE55-1776-49F4619B6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42F9BA6-5ECA-1673-E1B0-F9610EC68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189E16-FB18-9A6C-B8B7-6206942C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D42104-0568-5CC3-8653-1CDF19C2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8E3509-5B15-9BC5-050B-337210FBB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51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085E50-5CDE-F5D9-BE57-89957BB15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4B85ACF-FD71-E027-8F06-317487B80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604E86-00F2-320C-42D0-D56340DED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190DD4-B83C-CEC1-9702-D8C99940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122020-DC69-CF6E-76C0-8B83D4B01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97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3CB9EDB-F900-6B14-D93D-93A045437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D4EEA8-76F5-D7E8-0F5A-6CE1AB2D9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DD89EF-E197-DBAA-E2D0-E2B9B04F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7EF74A-F002-CD94-3F95-1FEA61E1E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747919-490B-4798-DAA8-C53B494F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37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25390D-6547-BBB4-3E5F-981129134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857515-C898-7836-8B62-A1DCF8A52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C89D8D-3DCC-8117-73E2-4A0631051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1E6117-1AF4-2E25-BB18-D0E29CE7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3B932E-0946-4420-589D-6233583F4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5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AB0B4-A0E7-9D3D-D836-94E86C843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120475D-D114-A34E-8EAC-1BDB36923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9CDBD0-1940-6245-2AE3-55FF6ECE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4D4257-CA0A-2D94-6738-A6753D70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030CE8-6E05-3755-0A18-7B6C7A9B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55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442650-AF18-188B-595A-A2DFE590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0747F-E64E-F941-2CAA-F4E8BEC57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CC2A5B-D355-BDB6-5C76-00CBD4E65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7A9D48-8EF2-12EC-FE45-7EEDE4CD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044DC3-37BC-BC9C-2AE8-87CC88A5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797F2-8204-CDDE-85F7-C888E275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72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9F2F7-8500-0FEA-7217-D6E42264E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F9E25E-BC1E-69D0-910F-11CEFFDF9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9B96FC-0F30-6785-50EB-924616AD8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FD2102-CEE6-DC0E-EBED-8043575FD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6BED1EB-AB43-118C-3569-9333D2396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A7DA40F-62FA-6802-94A2-7DC7C4D95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48D4117-85EA-721D-0A06-3902D6C6D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EEA30A3-35A8-88A1-C15F-9707BC815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49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2F968-4687-E0C8-B302-693B4D81E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2921993-D865-5780-03EC-884A8A2F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7464EE-83AF-3E37-A76F-275C0735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2E2F2AB-F15B-2CDB-B96C-E676586F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243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329475C-C757-4E9F-EB05-FEDFC14E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16C5FEC-40EB-99EB-05F1-9E8C4F1A7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5412C28-F4A2-5A9A-0AF6-6164CAFD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70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4AA8A-99EE-BD35-F891-45BAA1F5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7E5F6F-AB25-1956-FADF-5C02AA6AC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2B0FDE2-947C-E798-5F4F-FED58B05C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58F5D0-25F5-3F04-A939-E9B83B22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682BF5-B2C0-766C-D3AA-839018CD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E271048-B4ED-1BFB-ACE2-BB45B522B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59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75327-161A-1FFE-C3AB-AB1F11B97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9253CE-723E-9B19-A562-CB328A8ED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8E91D81-D60A-A1B4-116C-8710C2A83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E87A83-A265-0C34-9DF6-E25B88A3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4F64E3-EF4B-19C9-01E2-BA35916E1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C84231-0992-4CE5-BDB0-CB113C0C5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96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3FE9524-EEB5-28B8-7A4C-9773C4B0F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D4CC4A-DE53-891A-C08A-DDEDBEA2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272B14-1CD8-1D0E-9183-49B12C98BD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E1BDE-EBD5-4186-93F1-24F88291D621}" type="datetimeFigureOut">
              <a:rPr lang="de-DE" smtClean="0"/>
              <a:t>06.06.2025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429099-0B6C-E16F-5E07-D5A742697E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1616F6-46FD-5876-4AD1-5016BF73D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185BA-126F-4089-825E-A22069D4D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05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1A608-A723-F073-6F7B-6459FCB72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98D1818-A0A1-8331-D074-C5AD48A8459B}"/>
              </a:ext>
            </a:extLst>
          </p:cNvPr>
          <p:cNvSpPr txBox="1"/>
          <p:nvPr/>
        </p:nvSpPr>
        <p:spPr>
          <a:xfrm>
            <a:off x="762000" y="514350"/>
            <a:ext cx="21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Kunden-</a:t>
            </a:r>
            <a:r>
              <a:rPr lang="de-DE" b="1" dirty="0" err="1"/>
              <a:t>OnBoarding</a:t>
            </a:r>
            <a:endParaRPr lang="de-DE" b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EB18E3B-F493-FC48-6F12-B3335E25D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72849"/>
            <a:ext cx="6467475" cy="296366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E528DCA-BD64-43A7-C3AC-8F95E6688C60}"/>
              </a:ext>
            </a:extLst>
          </p:cNvPr>
          <p:cNvSpPr txBox="1"/>
          <p:nvPr/>
        </p:nvSpPr>
        <p:spPr>
          <a:xfrm>
            <a:off x="762000" y="1114425"/>
            <a:ext cx="4138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Neues Modul – analog Artikel-</a:t>
            </a:r>
            <a:r>
              <a:rPr lang="de-DE" dirty="0" err="1"/>
              <a:t>OnBoarding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4AC7168-6E2F-791A-A930-8B240C119223}"/>
              </a:ext>
            </a:extLst>
          </p:cNvPr>
          <p:cNvSpPr txBox="1"/>
          <p:nvPr/>
        </p:nvSpPr>
        <p:spPr>
          <a:xfrm>
            <a:off x="762000" y="4915819"/>
            <a:ext cx="56709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Vorteile:</a:t>
            </a:r>
          </a:p>
          <a:p>
            <a:pPr marL="285750" indent="-285750">
              <a:buFontTx/>
              <a:buChar char="-"/>
            </a:pPr>
            <a:r>
              <a:rPr lang="de-DE" dirty="0"/>
              <a:t>Wiederholende Abläufe und Prozesse</a:t>
            </a:r>
          </a:p>
          <a:p>
            <a:pPr marL="285750" indent="-285750">
              <a:buFontTx/>
              <a:buChar char="-"/>
            </a:pPr>
            <a:r>
              <a:rPr lang="de-DE" dirty="0"/>
              <a:t>Gleichartige Nutzung der Module (Lerneffekt)</a:t>
            </a:r>
          </a:p>
          <a:p>
            <a:pPr marL="285750" indent="-285750">
              <a:buFontTx/>
              <a:buChar char="-"/>
            </a:pPr>
            <a:r>
              <a:rPr lang="de-DE" dirty="0"/>
              <a:t>Flexible Parameter</a:t>
            </a:r>
          </a:p>
          <a:p>
            <a:pPr marL="285750" indent="-285750">
              <a:buFontTx/>
              <a:buChar char="-"/>
            </a:pPr>
            <a:r>
              <a:rPr lang="de-DE" dirty="0"/>
              <a:t>Übersicht der anstehenden Neueröffnungen in </a:t>
            </a:r>
            <a:r>
              <a:rPr lang="de-DE" dirty="0" err="1"/>
              <a:t>Listform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58D5C45-6905-C877-FCD5-8EF88033B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4707" y="2934650"/>
            <a:ext cx="4665293" cy="253885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951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BB798BAC-D6C5-98A2-A5FC-9EC9CF17EE21}"/>
              </a:ext>
            </a:extLst>
          </p:cNvPr>
          <p:cNvSpPr/>
          <p:nvPr/>
        </p:nvSpPr>
        <p:spPr>
          <a:xfrm>
            <a:off x="1339912" y="869133"/>
            <a:ext cx="1448555" cy="34403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Kundeninformation</a:t>
            </a:r>
          </a:p>
          <a:p>
            <a:pPr algn="ctr"/>
            <a:r>
              <a:rPr lang="de-DE" sz="1200" dirty="0"/>
              <a:t>Filiale, Termin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E7420D1-2E83-F6B8-9E52-6F3A4FC103C8}"/>
              </a:ext>
            </a:extLst>
          </p:cNvPr>
          <p:cNvCxnSpPr>
            <a:cxnSpLocks/>
          </p:cNvCxnSpPr>
          <p:nvPr/>
        </p:nvCxnSpPr>
        <p:spPr>
          <a:xfrm>
            <a:off x="1298643" y="714375"/>
            <a:ext cx="0" cy="56660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1CDECAEB-225A-8807-8CEA-491A0BB881E9}"/>
              </a:ext>
            </a:extLst>
          </p:cNvPr>
          <p:cNvSpPr txBox="1"/>
          <p:nvPr/>
        </p:nvSpPr>
        <p:spPr>
          <a:xfrm>
            <a:off x="179939" y="869133"/>
            <a:ext cx="782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Kunde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B2D66-9BAA-82BF-3BAD-8A08EF504F50}"/>
              </a:ext>
            </a:extLst>
          </p:cNvPr>
          <p:cNvSpPr txBox="1"/>
          <p:nvPr/>
        </p:nvSpPr>
        <p:spPr>
          <a:xfrm>
            <a:off x="188114" y="1625707"/>
            <a:ext cx="8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Service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9988990-705E-6155-53D7-24C64EBD18A8}"/>
              </a:ext>
            </a:extLst>
          </p:cNvPr>
          <p:cNvSpPr txBox="1"/>
          <p:nvPr/>
        </p:nvSpPr>
        <p:spPr>
          <a:xfrm>
            <a:off x="179939" y="2382281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Dispo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E3887DA-C3DC-0D72-F388-F3CD95A2F83A}"/>
              </a:ext>
            </a:extLst>
          </p:cNvPr>
          <p:cNvSpPr txBox="1"/>
          <p:nvPr/>
        </p:nvSpPr>
        <p:spPr>
          <a:xfrm>
            <a:off x="179939" y="3244334"/>
            <a:ext cx="848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Komm.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80C3DD-52F2-794C-9B93-E560F90F4653}"/>
              </a:ext>
            </a:extLst>
          </p:cNvPr>
          <p:cNvSpPr txBox="1"/>
          <p:nvPr/>
        </p:nvSpPr>
        <p:spPr>
          <a:xfrm>
            <a:off x="179939" y="4730208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Sortiment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2F268214-7AD1-43C3-9355-DE46585A6C0C}"/>
              </a:ext>
            </a:extLst>
          </p:cNvPr>
          <p:cNvSpPr/>
          <p:nvPr/>
        </p:nvSpPr>
        <p:spPr>
          <a:xfrm>
            <a:off x="2996204" y="1601389"/>
            <a:ext cx="1448555" cy="3440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Anlage Projekt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F948C431-D24B-0EAC-3273-25BAF377E566}"/>
              </a:ext>
            </a:extLst>
          </p:cNvPr>
          <p:cNvSpPr/>
          <p:nvPr/>
        </p:nvSpPr>
        <p:spPr>
          <a:xfrm>
            <a:off x="4826502" y="2302366"/>
            <a:ext cx="1448555" cy="55168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Verfügbarkeit Karten sicherstellen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410E9DA4-7150-875A-9767-2A72963EDD97}"/>
              </a:ext>
            </a:extLst>
          </p:cNvPr>
          <p:cNvSpPr/>
          <p:nvPr/>
        </p:nvSpPr>
        <p:spPr>
          <a:xfrm>
            <a:off x="4826502" y="3121186"/>
            <a:ext cx="1448555" cy="55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Verfügbarkeit Module sicherstellen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7C33D764-A614-5ADD-94C7-6658B9586D28}"/>
              </a:ext>
            </a:extLst>
          </p:cNvPr>
          <p:cNvSpPr/>
          <p:nvPr/>
        </p:nvSpPr>
        <p:spPr>
          <a:xfrm>
            <a:off x="6646500" y="2302365"/>
            <a:ext cx="1448555" cy="55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Auftrag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Comarch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19D46444-5570-613F-3B58-D7173AC5F84E}"/>
              </a:ext>
            </a:extLst>
          </p:cNvPr>
          <p:cNvSpPr/>
          <p:nvPr/>
        </p:nvSpPr>
        <p:spPr>
          <a:xfrm>
            <a:off x="8540433" y="3121185"/>
            <a:ext cx="1448555" cy="55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Kommissionierung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8440561C-70DA-3797-675D-349ECA14337D}"/>
              </a:ext>
            </a:extLst>
          </p:cNvPr>
          <p:cNvSpPr/>
          <p:nvPr/>
        </p:nvSpPr>
        <p:spPr>
          <a:xfrm>
            <a:off x="10360431" y="3116712"/>
            <a:ext cx="1448555" cy="55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Zusammenführung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Ware und Modul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86F2B93-B9EF-61A5-39C5-7C5E391C3291}"/>
              </a:ext>
            </a:extLst>
          </p:cNvPr>
          <p:cNvSpPr txBox="1"/>
          <p:nvPr/>
        </p:nvSpPr>
        <p:spPr>
          <a:xfrm>
            <a:off x="172743" y="4106387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AD</a:t>
            </a: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1897D67-9FDA-4DC8-320A-F775A74930EE}"/>
              </a:ext>
            </a:extLst>
          </p:cNvPr>
          <p:cNvCxnSpPr/>
          <p:nvPr/>
        </p:nvCxnSpPr>
        <p:spPr>
          <a:xfrm>
            <a:off x="188114" y="1358020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8D283378-976B-4A87-3697-497BE5561ACD}"/>
              </a:ext>
            </a:extLst>
          </p:cNvPr>
          <p:cNvCxnSpPr/>
          <p:nvPr/>
        </p:nvCxnSpPr>
        <p:spPr>
          <a:xfrm>
            <a:off x="188114" y="2207537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E59F844D-F208-FA0D-878E-6E8F6C65D6E3}"/>
              </a:ext>
            </a:extLst>
          </p:cNvPr>
          <p:cNvCxnSpPr/>
          <p:nvPr/>
        </p:nvCxnSpPr>
        <p:spPr>
          <a:xfrm>
            <a:off x="188114" y="2966984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7B5B0C27-FAFA-E538-4C8B-6CCB7BF2316B}"/>
              </a:ext>
            </a:extLst>
          </p:cNvPr>
          <p:cNvCxnSpPr/>
          <p:nvPr/>
        </p:nvCxnSpPr>
        <p:spPr>
          <a:xfrm>
            <a:off x="188114" y="3882428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DC0BCD0C-F826-34B5-9A93-9C19239B9BD3}"/>
              </a:ext>
            </a:extLst>
          </p:cNvPr>
          <p:cNvCxnSpPr/>
          <p:nvPr/>
        </p:nvCxnSpPr>
        <p:spPr>
          <a:xfrm>
            <a:off x="188114" y="4597651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Verbinder: gewinkelt 26">
            <a:extLst>
              <a:ext uri="{FF2B5EF4-FFF2-40B4-BE49-F238E27FC236}">
                <a16:creationId xmlns:a16="http://schemas.microsoft.com/office/drawing/2014/main" id="{C0C4803D-667D-9DDD-7DBA-90055C6B3EBD}"/>
              </a:ext>
            </a:extLst>
          </p:cNvPr>
          <p:cNvCxnSpPr>
            <a:stCxn id="4" idx="3"/>
            <a:endCxn id="13" idx="1"/>
          </p:cNvCxnSpPr>
          <p:nvPr/>
        </p:nvCxnSpPr>
        <p:spPr>
          <a:xfrm>
            <a:off x="2788467" y="1041149"/>
            <a:ext cx="207737" cy="732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Verbinder: gewinkelt 29">
            <a:extLst>
              <a:ext uri="{FF2B5EF4-FFF2-40B4-BE49-F238E27FC236}">
                <a16:creationId xmlns:a16="http://schemas.microsoft.com/office/drawing/2014/main" id="{DAFA736F-AB53-0601-A8E2-8274C9AD9BB6}"/>
              </a:ext>
            </a:extLst>
          </p:cNvPr>
          <p:cNvCxnSpPr>
            <a:stCxn id="13" idx="3"/>
            <a:endCxn id="14" idx="1"/>
          </p:cNvCxnSpPr>
          <p:nvPr/>
        </p:nvCxnSpPr>
        <p:spPr>
          <a:xfrm>
            <a:off x="4444759" y="1773405"/>
            <a:ext cx="381743" cy="80480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6A90601E-A229-BADC-F7D3-FB9AC2417B42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>
            <a:off x="4444759" y="1773405"/>
            <a:ext cx="381743" cy="162362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Verbinder: gewinkelt 37">
            <a:extLst>
              <a:ext uri="{FF2B5EF4-FFF2-40B4-BE49-F238E27FC236}">
                <a16:creationId xmlns:a16="http://schemas.microsoft.com/office/drawing/2014/main" id="{D7067554-119D-E8B2-35E4-F89FF81E6EA6}"/>
              </a:ext>
            </a:extLst>
          </p:cNvPr>
          <p:cNvCxnSpPr>
            <a:cxnSpLocks/>
            <a:stCxn id="14" idx="3"/>
            <a:endCxn id="16" idx="1"/>
          </p:cNvCxnSpPr>
          <p:nvPr/>
        </p:nvCxnSpPr>
        <p:spPr>
          <a:xfrm flipV="1">
            <a:off x="6275057" y="2578206"/>
            <a:ext cx="371443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erbinder: gewinkelt 41">
            <a:extLst>
              <a:ext uri="{FF2B5EF4-FFF2-40B4-BE49-F238E27FC236}">
                <a16:creationId xmlns:a16="http://schemas.microsoft.com/office/drawing/2014/main" id="{E50F72D1-5EA0-3A73-F7E3-4D5A931AD9BF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>
            <a:off x="8095055" y="2578206"/>
            <a:ext cx="445378" cy="8188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Verbinder: gewinkelt 44">
            <a:extLst>
              <a:ext uri="{FF2B5EF4-FFF2-40B4-BE49-F238E27FC236}">
                <a16:creationId xmlns:a16="http://schemas.microsoft.com/office/drawing/2014/main" id="{69743415-F8D4-4C42-A95A-E13AF4E80B2C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6275057" y="3397026"/>
            <a:ext cx="2265376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41C8A09C-0D65-F4DE-0624-68596FAEDF47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 flipV="1">
            <a:off x="9988988" y="3392553"/>
            <a:ext cx="371443" cy="44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feld 56">
            <a:extLst>
              <a:ext uri="{FF2B5EF4-FFF2-40B4-BE49-F238E27FC236}">
                <a16:creationId xmlns:a16="http://schemas.microsoft.com/office/drawing/2014/main" id="{B22E4375-9B83-BC3C-4216-5B7F91277CD1}"/>
              </a:ext>
            </a:extLst>
          </p:cNvPr>
          <p:cNvSpPr txBox="1"/>
          <p:nvPr/>
        </p:nvSpPr>
        <p:spPr>
          <a:xfrm>
            <a:off x="179939" y="184077"/>
            <a:ext cx="21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Kunden-</a:t>
            </a:r>
            <a:r>
              <a:rPr lang="de-DE" b="1" dirty="0" err="1"/>
              <a:t>OnBoarding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84792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EF00B-16F0-A46F-24CE-09C335638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332F937F-A561-18C5-7981-EF3874ECFC56}"/>
              </a:ext>
            </a:extLst>
          </p:cNvPr>
          <p:cNvCxnSpPr>
            <a:cxnSpLocks/>
          </p:cNvCxnSpPr>
          <p:nvPr/>
        </p:nvCxnSpPr>
        <p:spPr>
          <a:xfrm>
            <a:off x="1282393" y="869133"/>
            <a:ext cx="0" cy="5511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8636B977-D1D3-EF65-E0FA-D117A6383AC8}"/>
              </a:ext>
            </a:extLst>
          </p:cNvPr>
          <p:cNvSpPr txBox="1"/>
          <p:nvPr/>
        </p:nvSpPr>
        <p:spPr>
          <a:xfrm>
            <a:off x="179939" y="869133"/>
            <a:ext cx="782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Kunde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F948347-6C20-59D6-FD68-A40208823CA8}"/>
              </a:ext>
            </a:extLst>
          </p:cNvPr>
          <p:cNvSpPr txBox="1"/>
          <p:nvPr/>
        </p:nvSpPr>
        <p:spPr>
          <a:xfrm>
            <a:off x="188114" y="1625707"/>
            <a:ext cx="8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Service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AD5B255-E6C7-3B63-BDF2-551011FC6063}"/>
              </a:ext>
            </a:extLst>
          </p:cNvPr>
          <p:cNvSpPr txBox="1"/>
          <p:nvPr/>
        </p:nvSpPr>
        <p:spPr>
          <a:xfrm>
            <a:off x="179939" y="2382281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Dispo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290CDD9-DAFF-5B7B-05F6-F49E23DA0C12}"/>
              </a:ext>
            </a:extLst>
          </p:cNvPr>
          <p:cNvSpPr txBox="1"/>
          <p:nvPr/>
        </p:nvSpPr>
        <p:spPr>
          <a:xfrm>
            <a:off x="179939" y="3244334"/>
            <a:ext cx="848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Komm.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B19FDA7B-BFA8-7D42-A1F5-A1EA9CC04A54}"/>
              </a:ext>
            </a:extLst>
          </p:cNvPr>
          <p:cNvSpPr/>
          <p:nvPr/>
        </p:nvSpPr>
        <p:spPr>
          <a:xfrm>
            <a:off x="1496962" y="1638357"/>
            <a:ext cx="1448555" cy="3440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Anforderung Terminbestätigung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2091779A-8F67-48AB-0F6A-7B04F30286A1}"/>
              </a:ext>
            </a:extLst>
          </p:cNvPr>
          <p:cNvSpPr/>
          <p:nvPr/>
        </p:nvSpPr>
        <p:spPr>
          <a:xfrm>
            <a:off x="4799091" y="1625707"/>
            <a:ext cx="1448555" cy="35668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Planung Einsatz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F0AC99AA-A57C-E0E2-9997-52A541826D55}"/>
              </a:ext>
            </a:extLst>
          </p:cNvPr>
          <p:cNvSpPr/>
          <p:nvPr/>
        </p:nvSpPr>
        <p:spPr>
          <a:xfrm>
            <a:off x="4799091" y="4100641"/>
            <a:ext cx="1448555" cy="36933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Abstimmung mit Kunde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8E181B42-8CD8-E34A-4405-9948865CA191}"/>
              </a:ext>
            </a:extLst>
          </p:cNvPr>
          <p:cNvSpPr/>
          <p:nvPr/>
        </p:nvSpPr>
        <p:spPr>
          <a:xfrm>
            <a:off x="6668810" y="3260178"/>
            <a:ext cx="1448555" cy="3786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Versand an Filiale</a:t>
            </a:r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F458839C-EEC7-7AC1-17C2-AAB7D7131F4F}"/>
              </a:ext>
            </a:extLst>
          </p:cNvPr>
          <p:cNvSpPr/>
          <p:nvPr/>
        </p:nvSpPr>
        <p:spPr>
          <a:xfrm>
            <a:off x="3152113" y="881783"/>
            <a:ext cx="1448555" cy="34403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Terminbestätigung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6898CB5-6C09-8261-4A04-9168E2711AC5}"/>
              </a:ext>
            </a:extLst>
          </p:cNvPr>
          <p:cNvSpPr txBox="1"/>
          <p:nvPr/>
        </p:nvSpPr>
        <p:spPr>
          <a:xfrm>
            <a:off x="179939" y="4106387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AD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4ED5326-D3F5-E99E-E0D3-ABDC0892F50A}"/>
              </a:ext>
            </a:extLst>
          </p:cNvPr>
          <p:cNvSpPr/>
          <p:nvPr/>
        </p:nvSpPr>
        <p:spPr>
          <a:xfrm>
            <a:off x="8609091" y="4100641"/>
            <a:ext cx="1448555" cy="35668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Einsatz und Auftrag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1AAF695-73B6-FB2F-78F1-AA59B1B39B7F}"/>
              </a:ext>
            </a:extLst>
          </p:cNvPr>
          <p:cNvSpPr/>
          <p:nvPr/>
        </p:nvSpPr>
        <p:spPr>
          <a:xfrm>
            <a:off x="10341318" y="4089670"/>
            <a:ext cx="1448555" cy="37862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Vor Ort</a:t>
            </a:r>
          </a:p>
        </p:txBody>
      </p: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74E7CE41-92A0-ED1F-D48C-ABCDE25F0255}"/>
              </a:ext>
            </a:extLst>
          </p:cNvPr>
          <p:cNvCxnSpPr/>
          <p:nvPr/>
        </p:nvCxnSpPr>
        <p:spPr>
          <a:xfrm>
            <a:off x="188114" y="1358020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446C68CB-B425-1E6D-F5C3-C3EB7001930E}"/>
              </a:ext>
            </a:extLst>
          </p:cNvPr>
          <p:cNvCxnSpPr/>
          <p:nvPr/>
        </p:nvCxnSpPr>
        <p:spPr>
          <a:xfrm>
            <a:off x="179939" y="2225644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151E9AF0-219C-3C5A-881E-98D3434A12F0}"/>
              </a:ext>
            </a:extLst>
          </p:cNvPr>
          <p:cNvCxnSpPr/>
          <p:nvPr/>
        </p:nvCxnSpPr>
        <p:spPr>
          <a:xfrm>
            <a:off x="179939" y="3048869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A6B2ACA1-AEA7-8766-8CCB-D3D7DAC307B2}"/>
              </a:ext>
            </a:extLst>
          </p:cNvPr>
          <p:cNvCxnSpPr/>
          <p:nvPr/>
        </p:nvCxnSpPr>
        <p:spPr>
          <a:xfrm>
            <a:off x="188114" y="3782840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F5220CA3-1893-3169-9FDC-813BA5C82EAC}"/>
              </a:ext>
            </a:extLst>
          </p:cNvPr>
          <p:cNvSpPr txBox="1"/>
          <p:nvPr/>
        </p:nvSpPr>
        <p:spPr>
          <a:xfrm>
            <a:off x="179939" y="869133"/>
            <a:ext cx="782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Kunde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1D4F2108-780D-B40B-5FC8-1841284611D7}"/>
              </a:ext>
            </a:extLst>
          </p:cNvPr>
          <p:cNvSpPr txBox="1"/>
          <p:nvPr/>
        </p:nvSpPr>
        <p:spPr>
          <a:xfrm>
            <a:off x="188114" y="1625707"/>
            <a:ext cx="8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Service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C7A8D2C-C3FD-89E6-80DE-6344B0A045EF}"/>
              </a:ext>
            </a:extLst>
          </p:cNvPr>
          <p:cNvSpPr txBox="1"/>
          <p:nvPr/>
        </p:nvSpPr>
        <p:spPr>
          <a:xfrm>
            <a:off x="179939" y="2382281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Dispo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5F68D0D4-44C9-0068-B64E-AC6F27B256A3}"/>
              </a:ext>
            </a:extLst>
          </p:cNvPr>
          <p:cNvSpPr txBox="1"/>
          <p:nvPr/>
        </p:nvSpPr>
        <p:spPr>
          <a:xfrm>
            <a:off x="179939" y="3244334"/>
            <a:ext cx="848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Komm.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6E85409-78B1-52F7-E989-371E57A21040}"/>
              </a:ext>
            </a:extLst>
          </p:cNvPr>
          <p:cNvSpPr txBox="1"/>
          <p:nvPr/>
        </p:nvSpPr>
        <p:spPr>
          <a:xfrm>
            <a:off x="172743" y="4862961"/>
            <a:ext cx="11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Sortiment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63AD7863-B16D-4C37-FE08-FC5A3138CC3D}"/>
              </a:ext>
            </a:extLst>
          </p:cNvPr>
          <p:cNvSpPr txBox="1"/>
          <p:nvPr/>
        </p:nvSpPr>
        <p:spPr>
          <a:xfrm>
            <a:off x="172743" y="4106387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AD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9D1FECF8-E874-8A38-CCF1-58D956F414CE}"/>
              </a:ext>
            </a:extLst>
          </p:cNvPr>
          <p:cNvCxnSpPr/>
          <p:nvPr/>
        </p:nvCxnSpPr>
        <p:spPr>
          <a:xfrm>
            <a:off x="225959" y="4695732"/>
            <a:ext cx="1140032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7C430630-6954-AE84-3CCD-140E10FFC48C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282393" y="1810373"/>
            <a:ext cx="21456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Verbinder: gewinkelt 33">
            <a:extLst>
              <a:ext uri="{FF2B5EF4-FFF2-40B4-BE49-F238E27FC236}">
                <a16:creationId xmlns:a16="http://schemas.microsoft.com/office/drawing/2014/main" id="{7546E083-9F5B-BBDF-101A-85C7E476D047}"/>
              </a:ext>
            </a:extLst>
          </p:cNvPr>
          <p:cNvCxnSpPr>
            <a:stCxn id="13" idx="3"/>
            <a:endCxn id="2" idx="1"/>
          </p:cNvCxnSpPr>
          <p:nvPr/>
        </p:nvCxnSpPr>
        <p:spPr>
          <a:xfrm flipV="1">
            <a:off x="2945517" y="1053799"/>
            <a:ext cx="206596" cy="756574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Verbinder: gewinkelt 34">
            <a:extLst>
              <a:ext uri="{FF2B5EF4-FFF2-40B4-BE49-F238E27FC236}">
                <a16:creationId xmlns:a16="http://schemas.microsoft.com/office/drawing/2014/main" id="{3F227C93-9695-2A66-13DD-FC5986F232DE}"/>
              </a:ext>
            </a:extLst>
          </p:cNvPr>
          <p:cNvCxnSpPr>
            <a:cxnSpLocks/>
            <a:stCxn id="2" idx="3"/>
            <a:endCxn id="14" idx="1"/>
          </p:cNvCxnSpPr>
          <p:nvPr/>
        </p:nvCxnSpPr>
        <p:spPr>
          <a:xfrm>
            <a:off x="4600668" y="1053799"/>
            <a:ext cx="198423" cy="75024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Verbinder: gewinkelt 37">
            <a:extLst>
              <a:ext uri="{FF2B5EF4-FFF2-40B4-BE49-F238E27FC236}">
                <a16:creationId xmlns:a16="http://schemas.microsoft.com/office/drawing/2014/main" id="{B4C24604-6191-B537-BEAD-B06D4120EDDD}"/>
              </a:ext>
            </a:extLst>
          </p:cNvPr>
          <p:cNvCxnSpPr>
            <a:cxnSpLocks/>
            <a:stCxn id="2" idx="3"/>
            <a:endCxn id="15" idx="1"/>
          </p:cNvCxnSpPr>
          <p:nvPr/>
        </p:nvCxnSpPr>
        <p:spPr>
          <a:xfrm>
            <a:off x="4600668" y="1053799"/>
            <a:ext cx="198423" cy="32315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Verbinder: gewinkelt 40">
            <a:extLst>
              <a:ext uri="{FF2B5EF4-FFF2-40B4-BE49-F238E27FC236}">
                <a16:creationId xmlns:a16="http://schemas.microsoft.com/office/drawing/2014/main" id="{6F84FA78-F001-1BD1-364D-96648BB08CC1}"/>
              </a:ext>
            </a:extLst>
          </p:cNvPr>
          <p:cNvCxnSpPr>
            <a:cxnSpLocks/>
            <a:stCxn id="14" idx="3"/>
            <a:endCxn id="16" idx="1"/>
          </p:cNvCxnSpPr>
          <p:nvPr/>
        </p:nvCxnSpPr>
        <p:spPr>
          <a:xfrm>
            <a:off x="6247646" y="1804048"/>
            <a:ext cx="421164" cy="164544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: abgerundete Ecken 45">
            <a:extLst>
              <a:ext uri="{FF2B5EF4-FFF2-40B4-BE49-F238E27FC236}">
                <a16:creationId xmlns:a16="http://schemas.microsoft.com/office/drawing/2014/main" id="{F2E1620E-6035-035E-BFFF-7B44094DA0A2}"/>
              </a:ext>
            </a:extLst>
          </p:cNvPr>
          <p:cNvSpPr/>
          <p:nvPr/>
        </p:nvSpPr>
        <p:spPr>
          <a:xfrm>
            <a:off x="8609091" y="1619615"/>
            <a:ext cx="1448555" cy="35668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Einsatz und Auftrag</a:t>
            </a:r>
          </a:p>
        </p:txBody>
      </p:sp>
      <p:cxnSp>
        <p:nvCxnSpPr>
          <p:cNvPr id="48" name="Verbinder: gewinkelt 47">
            <a:extLst>
              <a:ext uri="{FF2B5EF4-FFF2-40B4-BE49-F238E27FC236}">
                <a16:creationId xmlns:a16="http://schemas.microsoft.com/office/drawing/2014/main" id="{CE7CC5FF-E9C7-2ECD-BF00-59FEB87120CC}"/>
              </a:ext>
            </a:extLst>
          </p:cNvPr>
          <p:cNvCxnSpPr>
            <a:cxnSpLocks/>
            <a:stCxn id="14" idx="3"/>
            <a:endCxn id="46" idx="1"/>
          </p:cNvCxnSpPr>
          <p:nvPr/>
        </p:nvCxnSpPr>
        <p:spPr>
          <a:xfrm flipV="1">
            <a:off x="6247646" y="1797956"/>
            <a:ext cx="2361445" cy="60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Verbinder: gewinkelt 51">
            <a:extLst>
              <a:ext uri="{FF2B5EF4-FFF2-40B4-BE49-F238E27FC236}">
                <a16:creationId xmlns:a16="http://schemas.microsoft.com/office/drawing/2014/main" id="{3B08BB17-65D1-A5DB-0274-1F078C3C9676}"/>
              </a:ext>
            </a:extLst>
          </p:cNvPr>
          <p:cNvCxnSpPr>
            <a:cxnSpLocks/>
            <a:stCxn id="46" idx="2"/>
            <a:endCxn id="5" idx="0"/>
          </p:cNvCxnSpPr>
          <p:nvPr/>
        </p:nvCxnSpPr>
        <p:spPr>
          <a:xfrm rot="5400000">
            <a:off x="8271197" y="3038468"/>
            <a:ext cx="2124345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Verbinder: gewinkelt 56">
            <a:extLst>
              <a:ext uri="{FF2B5EF4-FFF2-40B4-BE49-F238E27FC236}">
                <a16:creationId xmlns:a16="http://schemas.microsoft.com/office/drawing/2014/main" id="{7DEF9FDE-E297-AB57-E669-BA8F7C2FC32F}"/>
              </a:ext>
            </a:extLst>
          </p:cNvPr>
          <p:cNvCxnSpPr>
            <a:cxnSpLocks/>
            <a:stCxn id="7" idx="0"/>
            <a:endCxn id="58" idx="2"/>
          </p:cNvCxnSpPr>
          <p:nvPr/>
        </p:nvCxnSpPr>
        <p:spPr>
          <a:xfrm rot="16200000" flipV="1">
            <a:off x="10011955" y="3036028"/>
            <a:ext cx="2107282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hteck: abgerundete Ecken 57">
            <a:extLst>
              <a:ext uri="{FF2B5EF4-FFF2-40B4-BE49-F238E27FC236}">
                <a16:creationId xmlns:a16="http://schemas.microsoft.com/office/drawing/2014/main" id="{0AED00C4-98A0-1100-774E-BD4FE00B1297}"/>
              </a:ext>
            </a:extLst>
          </p:cNvPr>
          <p:cNvSpPr/>
          <p:nvPr/>
        </p:nvSpPr>
        <p:spPr>
          <a:xfrm>
            <a:off x="10341317" y="1625707"/>
            <a:ext cx="1448555" cy="35668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Abschluss</a:t>
            </a:r>
          </a:p>
        </p:txBody>
      </p:sp>
      <p:cxnSp>
        <p:nvCxnSpPr>
          <p:cNvPr id="62" name="Verbinder: gewinkelt 61">
            <a:extLst>
              <a:ext uri="{FF2B5EF4-FFF2-40B4-BE49-F238E27FC236}">
                <a16:creationId xmlns:a16="http://schemas.microsoft.com/office/drawing/2014/main" id="{6278264A-C16C-9406-4958-3A84ED80B4BF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10057646" y="4278981"/>
            <a:ext cx="283672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feld 66">
            <a:extLst>
              <a:ext uri="{FF2B5EF4-FFF2-40B4-BE49-F238E27FC236}">
                <a16:creationId xmlns:a16="http://schemas.microsoft.com/office/drawing/2014/main" id="{9DC732A7-692C-1894-A254-FE52FCEB67F5}"/>
              </a:ext>
            </a:extLst>
          </p:cNvPr>
          <p:cNvSpPr txBox="1"/>
          <p:nvPr/>
        </p:nvSpPr>
        <p:spPr>
          <a:xfrm>
            <a:off x="228752" y="249032"/>
            <a:ext cx="212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Kunden-</a:t>
            </a:r>
            <a:r>
              <a:rPr lang="de-DE" b="1" dirty="0" err="1"/>
              <a:t>OnBoarding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244644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558A9-9645-2C22-A621-94DE1E357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86574195-D493-A980-03FA-A7C212869F0D}"/>
              </a:ext>
            </a:extLst>
          </p:cNvPr>
          <p:cNvSpPr txBox="1"/>
          <p:nvPr/>
        </p:nvSpPr>
        <p:spPr>
          <a:xfrm>
            <a:off x="778598" y="534154"/>
            <a:ext cx="642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Sicherstellung Bestückung Modul mit dem Ziel der Vollständigkeit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D6DB8CD-6776-916C-8B81-82FEB831A97E}"/>
              </a:ext>
            </a:extLst>
          </p:cNvPr>
          <p:cNvSpPr/>
          <p:nvPr/>
        </p:nvSpPr>
        <p:spPr>
          <a:xfrm>
            <a:off x="797849" y="2163779"/>
            <a:ext cx="1656784" cy="9144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Auswahl </a:t>
            </a:r>
            <a:r>
              <a:rPr lang="de-DE" dirty="0" err="1"/>
              <a:t>Planogramm</a:t>
            </a:r>
            <a:endParaRPr lang="de-DE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5C49D286-6E55-459C-F7A8-1BF54681955D}"/>
              </a:ext>
            </a:extLst>
          </p:cNvPr>
          <p:cNvSpPr/>
          <p:nvPr/>
        </p:nvSpPr>
        <p:spPr>
          <a:xfrm>
            <a:off x="797849" y="3302252"/>
            <a:ext cx="1656784" cy="9144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(</a:t>
            </a:r>
            <a:r>
              <a:rPr lang="de-DE" dirty="0" err="1"/>
              <a:t>Kundennr</a:t>
            </a:r>
            <a:r>
              <a:rPr lang="de-DE" dirty="0"/>
              <a:t>.)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14D4C3E-AC56-B3F9-B9C9-54463663EF2E}"/>
              </a:ext>
            </a:extLst>
          </p:cNvPr>
          <p:cNvSpPr/>
          <p:nvPr/>
        </p:nvSpPr>
        <p:spPr>
          <a:xfrm>
            <a:off x="3150240" y="1249379"/>
            <a:ext cx="2263731" cy="483455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dirty="0"/>
              <a:t>Abgleich mit aktuellem Sortiment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Simulationslauf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Darstellung der Verfügbarkeit</a:t>
            </a:r>
          </a:p>
        </p:txBody>
      </p:sp>
      <p:pic>
        <p:nvPicPr>
          <p:cNvPr id="32" name="Grafik 31">
            <a:extLst>
              <a:ext uri="{FF2B5EF4-FFF2-40B4-BE49-F238E27FC236}">
                <a16:creationId xmlns:a16="http://schemas.microsoft.com/office/drawing/2014/main" id="{6A0CD722-65F3-CBD9-F870-8851F21563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1937"/>
          <a:stretch>
            <a:fillRect/>
          </a:stretch>
        </p:blipFill>
        <p:spPr>
          <a:xfrm>
            <a:off x="3212320" y="3523042"/>
            <a:ext cx="2139569" cy="2401038"/>
          </a:xfrm>
          <a:prstGeom prst="rect">
            <a:avLst/>
          </a:prstGeom>
        </p:spPr>
      </p:pic>
      <p:sp>
        <p:nvSpPr>
          <p:cNvPr id="33" name="Rechteck 32">
            <a:extLst>
              <a:ext uri="{FF2B5EF4-FFF2-40B4-BE49-F238E27FC236}">
                <a16:creationId xmlns:a16="http://schemas.microsoft.com/office/drawing/2014/main" id="{A1DB42E2-A080-17D3-B989-C0F19517B26A}"/>
              </a:ext>
            </a:extLst>
          </p:cNvPr>
          <p:cNvSpPr/>
          <p:nvPr/>
        </p:nvSpPr>
        <p:spPr>
          <a:xfrm>
            <a:off x="5579115" y="1246456"/>
            <a:ext cx="2263731" cy="259211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Prüflogik:</a:t>
            </a:r>
          </a:p>
          <a:p>
            <a:pPr marL="285750" indent="-2857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Bestand ausreichend (Geringmengen ignorieren)</a:t>
            </a:r>
          </a:p>
          <a:p>
            <a:pPr marL="285750" indent="-285750"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Bestand Möbel ausreichend</a:t>
            </a:r>
          </a:p>
          <a:p>
            <a:pPr marL="285750" indent="-285750">
              <a:buFontTx/>
              <a:buChar char="-"/>
            </a:pPr>
            <a:endParaRPr lang="de-DE" sz="16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Greift Nachfolger</a:t>
            </a:r>
            <a:endParaRPr lang="de-DE" dirty="0"/>
          </a:p>
          <a:p>
            <a:pPr algn="ctr"/>
            <a:endParaRPr lang="de-DE" dirty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28E2CAB7-E12D-2B7D-102B-9142B6119C69}"/>
              </a:ext>
            </a:extLst>
          </p:cNvPr>
          <p:cNvSpPr/>
          <p:nvPr/>
        </p:nvSpPr>
        <p:spPr>
          <a:xfrm>
            <a:off x="5579114" y="4042279"/>
            <a:ext cx="2263731" cy="204164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Eingriffsmöglichkeit:</a:t>
            </a:r>
          </a:p>
          <a:p>
            <a:pPr marL="285750" indent="-2857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Reduzierung Motive pro Fach bis auf 2</a:t>
            </a:r>
          </a:p>
          <a:p>
            <a:pPr marL="285750" indent="-2857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Erhöhung der Mengen</a:t>
            </a:r>
          </a:p>
          <a:p>
            <a:pPr marL="285750" indent="-285750">
              <a:buFontTx/>
              <a:buChar char="-"/>
            </a:pPr>
            <a:r>
              <a:rPr lang="de-DE" sz="1600" dirty="0" err="1">
                <a:solidFill>
                  <a:schemeClr val="tx1"/>
                </a:solidFill>
              </a:rPr>
              <a:t>Flexartikel</a:t>
            </a:r>
            <a:endParaRPr lang="de-DE" sz="1600" dirty="0">
              <a:solidFill>
                <a:schemeClr val="tx1"/>
              </a:solidFill>
            </a:endParaRPr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48997875-0BDF-589C-27DC-1396078046AD}"/>
              </a:ext>
            </a:extLst>
          </p:cNvPr>
          <p:cNvSpPr/>
          <p:nvPr/>
        </p:nvSpPr>
        <p:spPr>
          <a:xfrm>
            <a:off x="8074949" y="2162460"/>
            <a:ext cx="1656784" cy="9144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Erzeugung Auftragsdatei</a:t>
            </a:r>
          </a:p>
          <a:p>
            <a:pPr algn="ctr"/>
            <a:r>
              <a:rPr lang="de-DE" dirty="0"/>
              <a:t>Comarch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B08B41DD-95F8-8297-510C-D11AF78C3C48}"/>
              </a:ext>
            </a:extLst>
          </p:cNvPr>
          <p:cNvSpPr/>
          <p:nvPr/>
        </p:nvSpPr>
        <p:spPr>
          <a:xfrm>
            <a:off x="10103774" y="2162460"/>
            <a:ext cx="1656784" cy="9144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Import Datei in Comarch</a:t>
            </a:r>
          </a:p>
        </p:txBody>
      </p:sp>
    </p:spTree>
    <p:extLst>
      <p:ext uri="{BB962C8B-B14F-4D97-AF65-F5344CB8AC3E}">
        <p14:creationId xmlns:p14="http://schemas.microsoft.com/office/powerpoint/2010/main" val="341603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Breitbild</PresentationFormat>
  <Paragraphs>66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Bernd Dürring</dc:creator>
  <cp:lastModifiedBy>Bernd Dürring</cp:lastModifiedBy>
  <cp:revision>2</cp:revision>
  <dcterms:created xsi:type="dcterms:W3CDTF">2025-06-06T07:34:01Z</dcterms:created>
  <dcterms:modified xsi:type="dcterms:W3CDTF">2025-06-06T09:25:31Z</dcterms:modified>
</cp:coreProperties>
</file>