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57" r:id="rId7"/>
    <p:sldId id="265" r:id="rId8"/>
    <p:sldId id="258" r:id="rId9"/>
    <p:sldId id="259" r:id="rId10"/>
    <p:sldId id="260" r:id="rId11"/>
    <p:sldId id="266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4" autoAdjust="0"/>
    <p:restoredTop sz="94660"/>
  </p:normalViewPr>
  <p:slideViewPr>
    <p:cSldViewPr snapToGrid="0">
      <p:cViewPr>
        <p:scale>
          <a:sx n="75" d="100"/>
          <a:sy n="75" d="100"/>
        </p:scale>
        <p:origin x="60" y="-372"/>
      </p:cViewPr>
      <p:guideLst/>
    </p:cSldViewPr>
  </p:slideViewPr>
  <p:notesTextViewPr>
    <p:cViewPr>
      <p:scale>
        <a:sx n="1" d="1"/>
        <a:sy n="1" d="1"/>
      </p:scale>
      <p:origin x="0" y="-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8437BC-CC05-DA4B-63EA-E112B880A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A132249-0A4A-83FA-3E34-88D3155C06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0900A26-9EAB-EC92-C367-E2E0F146D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D3A7C5-84E3-B598-76C1-B8300A477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BCAE2DC-E356-BD72-BF47-002AAEFC5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04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4980EB-46FC-11AE-4B7F-69AFBEECC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4B88500-1C60-4905-D074-9DDB71D716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CB004D-F644-AC46-07A7-2A66029DB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19A5D6-ACD9-4D5F-3B30-B22ACC78F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4A6C84-B1FB-5112-0D08-CD9E1D78B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1841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611CE31-235A-0AC0-B048-728AA81CF6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139D9AC-882D-80B3-0F29-932F9CCDBA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B305F1-E491-B803-3680-9D9D79651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CC9A35-D0B1-508F-D48B-18232B42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377CE3-5667-2AA5-CE29-D82E247E0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989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8C1FFF-7498-6AF4-2637-66A97F5EB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ECBD4CF-83C5-0C41-FB30-91EE02EE5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B336A2-D354-7AF8-4F71-414AFE3F8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B60F80-B631-9968-9F9D-B5213243E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78D3DA-A2BB-44D5-E223-8B64993CD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162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94BD15-A57A-680F-0299-63C8DB25C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5B6E5C-E7C8-28AA-590B-65611059C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0C371B-D0C7-A8F5-C080-1E6FEFB9A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15D812-F3A7-1797-6AE8-09CE74D99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A5A490-0E66-F0A4-BCC8-A332621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97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FD0D06-E675-F096-7B85-1440427FD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C749A7-F167-126D-FBA2-4E3668BE4B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1132863-04F0-362E-E4B9-2F3A1C6A4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322D8CD-0D9F-EFDF-5987-275299E28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A0DE95-AC1F-46A7-05B0-286833693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4670E64-5626-6299-B4DD-5414CFA12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499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E9CDA3-E457-9B5F-D151-39BCEB92C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1AD463-2B71-317F-878C-66E298028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B43ADE-1BD5-2BDC-A9AC-CB7038CA99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1E08A83-1A53-F04A-22E8-941D9E98E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99B7A2B-3DBC-81C0-ADAA-3A7572483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6EFF237-60DA-53FB-9B20-00067E6A7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9AFC020-E30A-188D-C096-E79EA3616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5A428F6-B49B-1C63-7A1E-1232680BE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3631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E8F27E-D910-1E17-63BA-580540460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88F222F-E513-4C17-9E79-F67F7DDBD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A3CC06D-0608-065C-FC6F-80360D726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CA9FF5-8B62-6154-6EE5-A04E30142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297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1B2CF8E-E1A4-184A-A564-B9F5A427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CF6C5CA-55D4-2ADB-08F0-B870D7B8E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2FBF9EE-0AF9-F303-23AB-2EA4680AF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672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AE0449-1AE4-8E8F-14B2-335A1B8DC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2458F9-DF3F-A180-1167-EDC4F4113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5ADF977-527E-A31B-4F99-732996D9C9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B701F2E-7AD7-D6C5-61E8-29BE7D560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860F5D-4D42-E477-C00B-CACF3158F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9D87301-03CA-56F6-18E9-C09EE810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3923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E04E3F-DD73-1013-6870-5D2C9DC3B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28D289E-C9EE-6FA9-19B1-5E14456D1E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B93059-5E4C-DD98-1BE3-DB7CD39BD4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89D7A01-EDA8-DE18-CFDB-C0E5C3F93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AE738C-4C4F-60FA-C587-A321E52F8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B191EC-0F21-FEF1-FCF2-BA4921FF0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762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54F11B7-58BA-5B15-1DB4-CF458EEA5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1196D1D-B97E-A590-D605-4F711428C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D081294-6A1B-9BE3-CE5F-0AE015751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8990F-ACDA-4259-BD42-1633B266C76B}" type="datetimeFigureOut">
              <a:rPr lang="de-DE" smtClean="0"/>
              <a:t>05.12.2024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5B1530-DB71-68F2-B690-69BAF533C6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3914A0-9EA9-A4F1-667A-5D7939D19C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E9844-1ADF-499F-B695-EABB78D9DF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476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CDB06CF3-94A8-01AE-1551-5A66F2F5F512}"/>
              </a:ext>
            </a:extLst>
          </p:cNvPr>
          <p:cNvSpPr/>
          <p:nvPr/>
        </p:nvSpPr>
        <p:spPr>
          <a:xfrm>
            <a:off x="633742" y="398352"/>
            <a:ext cx="2761308" cy="5794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Filiale XYZ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88BF4C5-173B-4163-BF87-B90BB2FECBA4}"/>
              </a:ext>
            </a:extLst>
          </p:cNvPr>
          <p:cNvSpPr/>
          <p:nvPr/>
        </p:nvSpPr>
        <p:spPr>
          <a:xfrm>
            <a:off x="1482933" y="1047938"/>
            <a:ext cx="1912117" cy="5794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Planogramm</a:t>
            </a:r>
            <a:r>
              <a:rPr lang="de-DE" dirty="0"/>
              <a:t> 9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656AE36-9A8B-1739-08F2-7CEF6EED5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06" y="991355"/>
            <a:ext cx="550427" cy="692590"/>
          </a:xfrm>
          <a:prstGeom prst="rect">
            <a:avLst/>
          </a:prstGeom>
        </p:spPr>
      </p:pic>
      <p:sp>
        <p:nvSpPr>
          <p:cNvPr id="11" name="Zylinder 10">
            <a:extLst>
              <a:ext uri="{FF2B5EF4-FFF2-40B4-BE49-F238E27FC236}">
                <a16:creationId xmlns:a16="http://schemas.microsoft.com/office/drawing/2014/main" id="{B05905CF-F514-5F7F-330A-4601C715A7FF}"/>
              </a:ext>
            </a:extLst>
          </p:cNvPr>
          <p:cNvSpPr/>
          <p:nvPr/>
        </p:nvSpPr>
        <p:spPr>
          <a:xfrm>
            <a:off x="742384" y="2614488"/>
            <a:ext cx="2145671" cy="1665838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Abverkaufsmeldung</a:t>
            </a:r>
            <a:r>
              <a:rPr lang="de-DE" dirty="0"/>
              <a:t> unregelmäßig oder manueller Abruf</a:t>
            </a:r>
          </a:p>
        </p:txBody>
      </p:sp>
      <p:sp>
        <p:nvSpPr>
          <p:cNvPr id="13" name="Gewitterblitz 12">
            <a:extLst>
              <a:ext uri="{FF2B5EF4-FFF2-40B4-BE49-F238E27FC236}">
                <a16:creationId xmlns:a16="http://schemas.microsoft.com/office/drawing/2014/main" id="{79981601-8467-B177-5BE6-AEC7973516E4}"/>
              </a:ext>
            </a:extLst>
          </p:cNvPr>
          <p:cNvSpPr/>
          <p:nvPr/>
        </p:nvSpPr>
        <p:spPr>
          <a:xfrm>
            <a:off x="688063" y="3728065"/>
            <a:ext cx="488887" cy="860079"/>
          </a:xfrm>
          <a:prstGeom prst="lightningBol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A91916A8-E53B-D6E7-EB32-AD10D94FF5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9183" y="217794"/>
            <a:ext cx="1114581" cy="1152686"/>
          </a:xfrm>
          <a:prstGeom prst="rect">
            <a:avLst/>
          </a:prstGeom>
        </p:spPr>
      </p:pic>
      <p:sp>
        <p:nvSpPr>
          <p:cNvPr id="31" name="Textfeld 30">
            <a:extLst>
              <a:ext uri="{FF2B5EF4-FFF2-40B4-BE49-F238E27FC236}">
                <a16:creationId xmlns:a16="http://schemas.microsoft.com/office/drawing/2014/main" id="{C2D8E05C-9E27-8AC2-7A01-688B65A3EEB1}"/>
              </a:ext>
            </a:extLst>
          </p:cNvPr>
          <p:cNvSpPr txBox="1"/>
          <p:nvPr/>
        </p:nvSpPr>
        <p:spPr>
          <a:xfrm>
            <a:off x="3287621" y="2158404"/>
            <a:ext cx="507395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Filial-Zuordnung über ILN</a:t>
            </a:r>
          </a:p>
          <a:p>
            <a:pPr marL="285750" indent="-285750">
              <a:buFontTx/>
              <a:buChar char="-"/>
            </a:pPr>
            <a:r>
              <a:rPr lang="de-DE" dirty="0"/>
              <a:t>Artikelnummer EX-Pelikan = Mapping zu Cactus-Artikelnummer</a:t>
            </a:r>
          </a:p>
          <a:p>
            <a:pPr marL="285750" indent="-285750">
              <a:buFontTx/>
              <a:buChar char="-"/>
            </a:pPr>
            <a:r>
              <a:rPr lang="de-DE" dirty="0" err="1"/>
              <a:t>IST-Bestand</a:t>
            </a:r>
            <a:r>
              <a:rPr lang="de-DE" dirty="0"/>
              <a:t> vor Ort UNBEKANNT</a:t>
            </a:r>
          </a:p>
          <a:p>
            <a:pPr marL="285750" indent="-285750">
              <a:buFontTx/>
              <a:buChar char="-"/>
            </a:pPr>
            <a:r>
              <a:rPr lang="de-DE" dirty="0"/>
              <a:t>Abverkauf bezieht sich nur auf Teilbestand</a:t>
            </a:r>
          </a:p>
          <a:p>
            <a:pPr marL="285750" indent="-285750">
              <a:buFontTx/>
              <a:buChar char="-"/>
            </a:pPr>
            <a:r>
              <a:rPr lang="de-DE" dirty="0"/>
              <a:t>Die </a:t>
            </a:r>
            <a:r>
              <a:rPr lang="de-DE" dirty="0" err="1"/>
              <a:t>Planogramme</a:t>
            </a:r>
            <a:r>
              <a:rPr lang="de-DE" dirty="0"/>
              <a:t> sind inkorrekt wegen bisher unbekannter Warenträger (z.B. Cactus-Regal)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endParaRPr lang="de-DE" dirty="0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C40BDC9B-88C8-D79C-328B-F50B8293BA9C}"/>
              </a:ext>
            </a:extLst>
          </p:cNvPr>
          <p:cNvSpPr txBox="1"/>
          <p:nvPr/>
        </p:nvSpPr>
        <p:spPr>
          <a:xfrm>
            <a:off x="8958952" y="1867744"/>
            <a:ext cx="2725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Lösungsansätze:</a:t>
            </a:r>
          </a:p>
          <a:p>
            <a:r>
              <a:rPr lang="de-DE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872049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5636A-8033-C5C1-E6CF-201BBA566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44FD260B-EC86-A5A6-0E06-055DC325FF15}"/>
              </a:ext>
            </a:extLst>
          </p:cNvPr>
          <p:cNvSpPr txBox="1"/>
          <p:nvPr/>
        </p:nvSpPr>
        <p:spPr>
          <a:xfrm>
            <a:off x="212539" y="1169884"/>
            <a:ext cx="79925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Mapping Filiale – </a:t>
            </a:r>
            <a:r>
              <a:rPr lang="de-DE" dirty="0" err="1"/>
              <a:t>Planogramm</a:t>
            </a:r>
            <a:endParaRPr lang="de-DE" dirty="0"/>
          </a:p>
          <a:p>
            <a:r>
              <a:rPr lang="de-DE" dirty="0"/>
              <a:t>transfer.quwiki.com/</a:t>
            </a:r>
            <a:r>
              <a:rPr lang="de-DE" dirty="0" err="1"/>
              <a:t>Planogramme</a:t>
            </a:r>
            <a:r>
              <a:rPr lang="de-DE" dirty="0"/>
              <a:t>/Cactus </a:t>
            </a:r>
            <a:r>
              <a:rPr lang="de-DE" dirty="0" err="1"/>
              <a:t>Marktuebersicht</a:t>
            </a:r>
            <a:r>
              <a:rPr lang="de-DE" dirty="0"/>
              <a:t> Dez. 24 V02.xlsx</a:t>
            </a:r>
          </a:p>
          <a:p>
            <a:endParaRPr lang="de-DE" dirty="0"/>
          </a:p>
          <a:p>
            <a:r>
              <a:rPr lang="de-DE" dirty="0"/>
              <a:t>Mapping </a:t>
            </a:r>
            <a:r>
              <a:rPr lang="de-DE" dirty="0" err="1"/>
              <a:t>Planogramm</a:t>
            </a:r>
            <a:r>
              <a:rPr lang="de-DE" dirty="0"/>
              <a:t> – Artikel		 </a:t>
            </a:r>
          </a:p>
          <a:p>
            <a:r>
              <a:rPr lang="de-DE" dirty="0"/>
              <a:t>transfer.quwiki.com/</a:t>
            </a:r>
            <a:r>
              <a:rPr lang="de-DE" dirty="0" err="1"/>
              <a:t>Planogramme</a:t>
            </a:r>
            <a:r>
              <a:rPr lang="de-DE" dirty="0"/>
              <a:t>/ </a:t>
            </a:r>
            <a:r>
              <a:rPr lang="de-DE" dirty="0" err="1"/>
              <a:t>ueberarbeitet</a:t>
            </a:r>
            <a:r>
              <a:rPr lang="de-DE" dirty="0"/>
              <a:t> Abgleich Sortimente Cactus…xlsx</a:t>
            </a:r>
          </a:p>
        </p:txBody>
      </p:sp>
    </p:spTree>
    <p:extLst>
      <p:ext uri="{BB962C8B-B14F-4D97-AF65-F5344CB8AC3E}">
        <p14:creationId xmlns:p14="http://schemas.microsoft.com/office/powerpoint/2010/main" val="197172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47FC6-60BE-2572-63D9-DA5253C1B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0187130-3575-B914-09A0-56845F4681DB}"/>
              </a:ext>
            </a:extLst>
          </p:cNvPr>
          <p:cNvSpPr txBox="1"/>
          <p:nvPr/>
        </p:nvSpPr>
        <p:spPr>
          <a:xfrm>
            <a:off x="390338" y="1203751"/>
            <a:ext cx="9947461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Beispiel: </a:t>
            </a:r>
          </a:p>
          <a:p>
            <a:r>
              <a:rPr lang="de-DE" sz="1400" dirty="0"/>
              <a:t>Kaufland Hameln</a:t>
            </a:r>
          </a:p>
          <a:p>
            <a:r>
              <a:rPr lang="de-DE" sz="1400" dirty="0"/>
              <a:t>Institution POINT: 1143</a:t>
            </a:r>
          </a:p>
          <a:p>
            <a:r>
              <a:rPr lang="de-DE" sz="1400" dirty="0" err="1"/>
              <a:t>Kurzbez</a:t>
            </a:r>
            <a:r>
              <a:rPr lang="de-DE" sz="1400" dirty="0"/>
              <a:t>: HM-WERKSTR</a:t>
            </a:r>
          </a:p>
          <a:p>
            <a:r>
              <a:rPr lang="de-DE" sz="1400" dirty="0"/>
              <a:t>Cactus-Filialnummer: 4530</a:t>
            </a:r>
          </a:p>
          <a:p>
            <a:endParaRPr lang="de-DE" sz="1400" dirty="0"/>
          </a:p>
          <a:p>
            <a:r>
              <a:rPr lang="de-DE" sz="1400" dirty="0"/>
              <a:t>POINT Warenträger-ID: P4 </a:t>
            </a:r>
            <a:r>
              <a:rPr lang="de-DE" sz="1400" dirty="0" err="1"/>
              <a:t>Planogramm</a:t>
            </a:r>
            <a:r>
              <a:rPr lang="de-DE" sz="1400" dirty="0"/>
              <a:t> 4 / Bezeichnung Cactus Modul Z17</a:t>
            </a:r>
          </a:p>
          <a:p>
            <a:endParaRPr lang="de-DE" sz="1400" b="0" i="0" u="none" strike="noStrike" dirty="0">
              <a:effectLst/>
            </a:endParaRPr>
          </a:p>
          <a:p>
            <a:r>
              <a:rPr lang="de-DE" sz="1400" b="0" i="0" u="none" strike="noStrike" dirty="0">
                <a:effectLst/>
              </a:rPr>
              <a:t>Analyse folgender Karten</a:t>
            </a:r>
          </a:p>
          <a:p>
            <a:r>
              <a:rPr lang="de-DE" sz="1400" b="0" i="0" u="none" strike="noStrike" dirty="0">
                <a:effectLst/>
              </a:rPr>
              <a:t>1. 40038919</a:t>
            </a:r>
            <a:r>
              <a:rPr lang="de-DE" sz="1400" dirty="0"/>
              <a:t> </a:t>
            </a:r>
            <a:r>
              <a:rPr lang="de-DE" sz="1400" b="0" i="0" u="none" strike="noStrike" dirty="0">
                <a:effectLst/>
              </a:rPr>
              <a:t>GWK GEB verrückte Giraffe (Auslaufartikel)</a:t>
            </a:r>
          </a:p>
          <a:p>
            <a:r>
              <a:rPr lang="de-DE" sz="1400" dirty="0"/>
              <a:t>2. F</a:t>
            </a:r>
            <a:r>
              <a:rPr lang="de-DE" sz="1400" b="0" i="0" u="none" strike="noStrike" dirty="0">
                <a:effectLst/>
              </a:rPr>
              <a:t>40043371</a:t>
            </a:r>
            <a:r>
              <a:rPr lang="de-DE" sz="1400" dirty="0"/>
              <a:t> Folgeartikel </a:t>
            </a:r>
            <a:r>
              <a:rPr lang="de-DE" sz="1400" b="0" i="0" u="none" strike="noStrike" dirty="0">
                <a:effectLst/>
              </a:rPr>
              <a:t>GWK GEB verrückte Giraffe (F</a:t>
            </a:r>
            <a:r>
              <a:rPr lang="de-DE" sz="1400" dirty="0"/>
              <a:t>olgeartikel)</a:t>
            </a:r>
          </a:p>
          <a:p>
            <a:r>
              <a:rPr lang="de-DE" sz="1400" b="0" i="0" u="none" strike="noStrike" dirty="0">
                <a:effectLst/>
              </a:rPr>
              <a:t>3. 40035673</a:t>
            </a:r>
            <a:r>
              <a:rPr lang="de-DE" sz="1400" dirty="0"/>
              <a:t> </a:t>
            </a:r>
            <a:r>
              <a:rPr lang="de-DE" sz="1400" b="0" i="0" u="none" strike="noStrike" dirty="0">
                <a:effectLst/>
              </a:rPr>
              <a:t>GWK GEB Flieder FSC</a:t>
            </a:r>
            <a:r>
              <a:rPr lang="de-DE" sz="1400" dirty="0"/>
              <a:t> </a:t>
            </a:r>
          </a:p>
          <a:p>
            <a:endParaRPr lang="de-DE" sz="1400" dirty="0"/>
          </a:p>
          <a:p>
            <a:r>
              <a:rPr lang="de-DE" sz="1400" dirty="0"/>
              <a:t>Szenario A: Bewegungsdaten verfügbar</a:t>
            </a:r>
          </a:p>
          <a:p>
            <a:pPr marL="342900" indent="-342900">
              <a:buAutoNum type="arabicPeriod"/>
            </a:pPr>
            <a:r>
              <a:rPr lang="de-DE" sz="1400" dirty="0"/>
              <a:t>Ermittlung Liefervorschlag unter Berücksichtigung der erwarteten Reichweite der letzten Lieferung ohne Bestandsberücksichtigung KL</a:t>
            </a:r>
          </a:p>
          <a:p>
            <a:pPr marL="342900" indent="-342900">
              <a:buFontTx/>
              <a:buAutoNum type="arabicPeriod"/>
            </a:pPr>
            <a:r>
              <a:rPr lang="de-DE" sz="1400" dirty="0"/>
              <a:t>Ermittlung Liefervorschlag unter Berücksichtigung der erwarteten Reichweite der letzten Lieferung mit Bestandsberücksichtigung KL</a:t>
            </a:r>
          </a:p>
          <a:p>
            <a:endParaRPr lang="de-DE" sz="1400" dirty="0"/>
          </a:p>
          <a:p>
            <a:r>
              <a:rPr lang="de-DE" sz="1400" dirty="0"/>
              <a:t>Szenario B: keine Bewegungsdaten verfügbar</a:t>
            </a:r>
          </a:p>
          <a:p>
            <a:pPr marL="342900" indent="-342900">
              <a:buAutoNum type="arabicPeriod"/>
            </a:pPr>
            <a:r>
              <a:rPr lang="de-DE" sz="1400" dirty="0"/>
              <a:t>Bestellvorschlag: Bestellmenge = Menge Mindestbestand + Liefermenge</a:t>
            </a:r>
          </a:p>
          <a:p>
            <a:pPr marL="342900" indent="-342900">
              <a:buAutoNum type="arabicPeriod"/>
            </a:pPr>
            <a:endParaRPr lang="de-DE" sz="1400" dirty="0"/>
          </a:p>
          <a:p>
            <a:r>
              <a:rPr lang="de-DE" sz="1400" dirty="0" err="1"/>
              <a:t>Plausicheck</a:t>
            </a:r>
            <a:r>
              <a:rPr lang="de-DE" sz="1400" dirty="0"/>
              <a:t> Bestände:</a:t>
            </a:r>
          </a:p>
          <a:p>
            <a:r>
              <a:rPr lang="de-DE" sz="1400" dirty="0"/>
              <a:t>1. Prüfung gegen Warenbestandsliste Kaufland (Diese Liste ist vermutlich nicht valide) mittels transfer.quwiki.com/Stammdaten/ Bestand KL 051224</a:t>
            </a:r>
          </a:p>
          <a:p>
            <a:r>
              <a:rPr lang="de-DE" sz="1400" dirty="0"/>
              <a:t>2. Verfügbarkeitsprüfung mittels transfer.quwiki.com/Stammdaten/Lagerbestand_intern_03122024.xlsx</a:t>
            </a:r>
          </a:p>
        </p:txBody>
      </p:sp>
    </p:spTree>
    <p:extLst>
      <p:ext uri="{BB962C8B-B14F-4D97-AF65-F5344CB8AC3E}">
        <p14:creationId xmlns:p14="http://schemas.microsoft.com/office/powerpoint/2010/main" val="1994831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C95C2-BAEB-86F4-3983-DF506EBC9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0D4A5B1-34E9-19F0-04B0-134D607D4322}"/>
              </a:ext>
            </a:extLst>
          </p:cNvPr>
          <p:cNvSpPr/>
          <p:nvPr/>
        </p:nvSpPr>
        <p:spPr>
          <a:xfrm>
            <a:off x="633742" y="398352"/>
            <a:ext cx="2761308" cy="5794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Filiale XYZ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AD27876C-E8CA-FB42-483E-58A0B3007979}"/>
              </a:ext>
            </a:extLst>
          </p:cNvPr>
          <p:cNvSpPr/>
          <p:nvPr/>
        </p:nvSpPr>
        <p:spPr>
          <a:xfrm>
            <a:off x="1482933" y="1047938"/>
            <a:ext cx="1912117" cy="5794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Planogramm</a:t>
            </a:r>
            <a:r>
              <a:rPr lang="de-DE" dirty="0"/>
              <a:t> 9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161F32B-C1AE-5A04-896D-89D922DCA2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06" y="991355"/>
            <a:ext cx="550427" cy="692590"/>
          </a:xfrm>
          <a:prstGeom prst="rect">
            <a:avLst/>
          </a:prstGeom>
        </p:spPr>
      </p:pic>
      <p:sp>
        <p:nvSpPr>
          <p:cNvPr id="11" name="Zylinder 10">
            <a:extLst>
              <a:ext uri="{FF2B5EF4-FFF2-40B4-BE49-F238E27FC236}">
                <a16:creationId xmlns:a16="http://schemas.microsoft.com/office/drawing/2014/main" id="{D90FDA0B-C6AE-A711-DE88-79378957F0BC}"/>
              </a:ext>
            </a:extLst>
          </p:cNvPr>
          <p:cNvSpPr/>
          <p:nvPr/>
        </p:nvSpPr>
        <p:spPr>
          <a:xfrm>
            <a:off x="742384" y="2614488"/>
            <a:ext cx="2145671" cy="1665838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Abverkaufsmeldung</a:t>
            </a:r>
            <a:r>
              <a:rPr lang="de-DE" dirty="0"/>
              <a:t> unregelmäßig oder manueller Abruf</a:t>
            </a:r>
          </a:p>
        </p:txBody>
      </p:sp>
      <p:sp>
        <p:nvSpPr>
          <p:cNvPr id="13" name="Gewitterblitz 12">
            <a:extLst>
              <a:ext uri="{FF2B5EF4-FFF2-40B4-BE49-F238E27FC236}">
                <a16:creationId xmlns:a16="http://schemas.microsoft.com/office/drawing/2014/main" id="{13DD76AB-95BD-1E47-460A-A232B50465C3}"/>
              </a:ext>
            </a:extLst>
          </p:cNvPr>
          <p:cNvSpPr/>
          <p:nvPr/>
        </p:nvSpPr>
        <p:spPr>
          <a:xfrm>
            <a:off x="688063" y="3728065"/>
            <a:ext cx="488887" cy="860079"/>
          </a:xfrm>
          <a:prstGeom prst="lightningBol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Zylinder 13">
            <a:extLst>
              <a:ext uri="{FF2B5EF4-FFF2-40B4-BE49-F238E27FC236}">
                <a16:creationId xmlns:a16="http://schemas.microsoft.com/office/drawing/2014/main" id="{6F24031D-3B93-C968-0E91-9726DADB923D}"/>
              </a:ext>
            </a:extLst>
          </p:cNvPr>
          <p:cNvSpPr/>
          <p:nvPr/>
        </p:nvSpPr>
        <p:spPr>
          <a:xfrm>
            <a:off x="4843604" y="2614488"/>
            <a:ext cx="2145671" cy="1665838"/>
          </a:xfrm>
          <a:prstGeom prst="can">
            <a:avLst/>
          </a:prstGeom>
          <a:solidFill>
            <a:srgbClr val="FF0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Interner </a:t>
            </a:r>
            <a:r>
              <a:rPr lang="de-DE" b="1" dirty="0"/>
              <a:t>Dispo-Prozess auf Basis Vivanco, Excel und </a:t>
            </a:r>
            <a:r>
              <a:rPr lang="de-DE" b="1" dirty="0" err="1"/>
              <a:t>Autodispo</a:t>
            </a:r>
            <a:endParaRPr lang="de-DE" b="1" dirty="0"/>
          </a:p>
        </p:txBody>
      </p: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D82080A4-6DFA-8237-F28E-D2CCFDE12323}"/>
              </a:ext>
            </a:extLst>
          </p:cNvPr>
          <p:cNvCxnSpPr>
            <a:stCxn id="11" idx="4"/>
            <a:endCxn id="14" idx="2"/>
          </p:cNvCxnSpPr>
          <p:nvPr/>
        </p:nvCxnSpPr>
        <p:spPr>
          <a:xfrm>
            <a:off x="2888055" y="3447407"/>
            <a:ext cx="195554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Grafik 26">
            <a:extLst>
              <a:ext uri="{FF2B5EF4-FFF2-40B4-BE49-F238E27FC236}">
                <a16:creationId xmlns:a16="http://schemas.microsoft.com/office/drawing/2014/main" id="{55516E03-69DA-44F0-6431-062A1845DC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9183" y="217794"/>
            <a:ext cx="1114581" cy="1152686"/>
          </a:xfrm>
          <a:prstGeom prst="rect">
            <a:avLst/>
          </a:prstGeom>
        </p:spPr>
      </p:pic>
      <p:sp>
        <p:nvSpPr>
          <p:cNvPr id="30" name="Gewitterblitz 29">
            <a:extLst>
              <a:ext uri="{FF2B5EF4-FFF2-40B4-BE49-F238E27FC236}">
                <a16:creationId xmlns:a16="http://schemas.microsoft.com/office/drawing/2014/main" id="{156E22F4-0DFD-32E8-8E7F-D21C353EEAF2}"/>
              </a:ext>
            </a:extLst>
          </p:cNvPr>
          <p:cNvSpPr/>
          <p:nvPr/>
        </p:nvSpPr>
        <p:spPr>
          <a:xfrm>
            <a:off x="4738836" y="3601316"/>
            <a:ext cx="488887" cy="860079"/>
          </a:xfrm>
          <a:prstGeom prst="lightningBol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CCD9C43-0649-6271-7AB6-41D4992803DD}"/>
              </a:ext>
            </a:extLst>
          </p:cNvPr>
          <p:cNvSpPr txBox="1"/>
          <p:nvPr/>
        </p:nvSpPr>
        <p:spPr>
          <a:xfrm>
            <a:off x="3379462" y="4428323"/>
            <a:ext cx="50739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Alte Vivanco-Bestellungen bezogen sich auf veraltete Sortimente / Artikel</a:t>
            </a:r>
          </a:p>
          <a:p>
            <a:pPr marL="285750" indent="-285750">
              <a:buFontTx/>
              <a:buChar char="-"/>
            </a:pPr>
            <a:r>
              <a:rPr lang="de-DE" dirty="0"/>
              <a:t>Neue Artikel wurden NICHT BESTELLT</a:t>
            </a:r>
          </a:p>
          <a:p>
            <a:pPr marL="285750" indent="-285750">
              <a:buFontTx/>
              <a:buChar char="-"/>
            </a:pPr>
            <a:r>
              <a:rPr lang="de-DE" dirty="0"/>
              <a:t>Alte Artikel dafür nachbestellt, aber in der Dispo STORNIERT, sprich, nicht nachgeschoben in die </a:t>
            </a:r>
            <a:r>
              <a:rPr lang="de-DE" dirty="0" err="1"/>
              <a:t>Filialien</a:t>
            </a:r>
            <a:r>
              <a:rPr lang="de-DE" dirty="0"/>
              <a:t> = BESTAND in Baden-Baden</a:t>
            </a:r>
          </a:p>
          <a:p>
            <a:pPr marL="285750" indent="-285750">
              <a:buFontTx/>
              <a:buChar char="-"/>
            </a:pPr>
            <a:r>
              <a:rPr lang="de-DE" dirty="0"/>
              <a:t>Nicht gepickte Artikel wurden in Comarch storniert mit dem Argument „Kommt wieder“</a:t>
            </a:r>
          </a:p>
          <a:p>
            <a:pPr marL="285750" indent="-285750">
              <a:buFontTx/>
              <a:buChar char="-"/>
            </a:pPr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51E5242-5557-5E04-3642-8B1C465DFE41}"/>
              </a:ext>
            </a:extLst>
          </p:cNvPr>
          <p:cNvSpPr txBox="1"/>
          <p:nvPr/>
        </p:nvSpPr>
        <p:spPr>
          <a:xfrm>
            <a:off x="8453416" y="1618947"/>
            <a:ext cx="329034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Als Reaktion wurde </a:t>
            </a:r>
            <a:r>
              <a:rPr lang="de-DE" dirty="0" err="1"/>
              <a:t>AutoDispo</a:t>
            </a:r>
            <a:r>
              <a:rPr lang="de-DE" dirty="0"/>
              <a:t> eingestellt</a:t>
            </a:r>
          </a:p>
          <a:p>
            <a:pPr marL="285750" indent="-285750">
              <a:buFontTx/>
              <a:buChar char="-"/>
            </a:pPr>
            <a:r>
              <a:rPr lang="de-DE" dirty="0"/>
              <a:t>Die Dispoparameter reagierten zwar richtig, aber nicht bei leeren Regalen (Interpretation KEIN Verkauf, daher Bestand)</a:t>
            </a:r>
          </a:p>
          <a:p>
            <a:pPr marL="285750" indent="-285750">
              <a:buFontTx/>
              <a:buChar char="-"/>
            </a:pPr>
            <a:r>
              <a:rPr lang="de-DE" dirty="0"/>
              <a:t>Hier hätte eine ERSTBESTÜCKUNG greifen müssen</a:t>
            </a:r>
          </a:p>
          <a:p>
            <a:pPr marL="285750" indent="-285750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12466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346F8-0007-03D9-62CA-F8BBABA60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59FFA9C5-4868-0F97-C0A2-BC2745055CC0}"/>
              </a:ext>
            </a:extLst>
          </p:cNvPr>
          <p:cNvSpPr/>
          <p:nvPr/>
        </p:nvSpPr>
        <p:spPr>
          <a:xfrm>
            <a:off x="633742" y="398352"/>
            <a:ext cx="2761308" cy="5794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Filiale XYZ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B1639C8A-C10E-D5B0-82D0-3D31538ECF67}"/>
              </a:ext>
            </a:extLst>
          </p:cNvPr>
          <p:cNvSpPr/>
          <p:nvPr/>
        </p:nvSpPr>
        <p:spPr>
          <a:xfrm>
            <a:off x="1482933" y="1047938"/>
            <a:ext cx="1912117" cy="5794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Planogramm</a:t>
            </a:r>
            <a:r>
              <a:rPr lang="de-DE" dirty="0"/>
              <a:t> 9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0B56A80-3C7E-136F-2F71-BE93507308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06" y="991355"/>
            <a:ext cx="550427" cy="692590"/>
          </a:xfrm>
          <a:prstGeom prst="rect">
            <a:avLst/>
          </a:prstGeom>
        </p:spPr>
      </p:pic>
      <p:sp>
        <p:nvSpPr>
          <p:cNvPr id="11" name="Zylinder 10">
            <a:extLst>
              <a:ext uri="{FF2B5EF4-FFF2-40B4-BE49-F238E27FC236}">
                <a16:creationId xmlns:a16="http://schemas.microsoft.com/office/drawing/2014/main" id="{EC99A41C-262C-2A54-FCA0-47C822AC9ED1}"/>
              </a:ext>
            </a:extLst>
          </p:cNvPr>
          <p:cNvSpPr/>
          <p:nvPr/>
        </p:nvSpPr>
        <p:spPr>
          <a:xfrm>
            <a:off x="742384" y="2614488"/>
            <a:ext cx="2145671" cy="1665838"/>
          </a:xfrm>
          <a:prstGeom prst="ca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Abverkaufsmeldung</a:t>
            </a:r>
            <a:r>
              <a:rPr lang="de-DE" dirty="0"/>
              <a:t> unregelmäßig oder manueller Abruf</a:t>
            </a:r>
          </a:p>
        </p:txBody>
      </p:sp>
      <p:sp>
        <p:nvSpPr>
          <p:cNvPr id="13" name="Gewitterblitz 12">
            <a:extLst>
              <a:ext uri="{FF2B5EF4-FFF2-40B4-BE49-F238E27FC236}">
                <a16:creationId xmlns:a16="http://schemas.microsoft.com/office/drawing/2014/main" id="{E29AC0E6-58A5-D65C-B5DA-3588EE6D1963}"/>
              </a:ext>
            </a:extLst>
          </p:cNvPr>
          <p:cNvSpPr/>
          <p:nvPr/>
        </p:nvSpPr>
        <p:spPr>
          <a:xfrm>
            <a:off x="688063" y="3728065"/>
            <a:ext cx="488887" cy="860079"/>
          </a:xfrm>
          <a:prstGeom prst="lightningBol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Zylinder 13">
            <a:extLst>
              <a:ext uri="{FF2B5EF4-FFF2-40B4-BE49-F238E27FC236}">
                <a16:creationId xmlns:a16="http://schemas.microsoft.com/office/drawing/2014/main" id="{13A86D87-0F88-47C1-7F70-1593349DC096}"/>
              </a:ext>
            </a:extLst>
          </p:cNvPr>
          <p:cNvSpPr/>
          <p:nvPr/>
        </p:nvSpPr>
        <p:spPr>
          <a:xfrm>
            <a:off x="4843604" y="2614488"/>
            <a:ext cx="2145671" cy="1665838"/>
          </a:xfrm>
          <a:prstGeom prst="can">
            <a:avLst/>
          </a:prstGeom>
          <a:solidFill>
            <a:srgbClr val="FF0000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Interner </a:t>
            </a:r>
            <a:r>
              <a:rPr lang="de-DE" b="1" dirty="0"/>
              <a:t>Dispo-Prozess auf Basis Vivanco, Excel und </a:t>
            </a:r>
            <a:r>
              <a:rPr lang="de-DE" b="1" dirty="0" err="1"/>
              <a:t>Autodispo</a:t>
            </a:r>
            <a:endParaRPr lang="de-DE" b="1" dirty="0"/>
          </a:p>
        </p:txBody>
      </p: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71914CE4-8E12-2C81-D032-B23F92B1B384}"/>
              </a:ext>
            </a:extLst>
          </p:cNvPr>
          <p:cNvCxnSpPr>
            <a:stCxn id="11" idx="4"/>
            <a:endCxn id="14" idx="2"/>
          </p:cNvCxnSpPr>
          <p:nvPr/>
        </p:nvCxnSpPr>
        <p:spPr>
          <a:xfrm>
            <a:off x="2888055" y="3447407"/>
            <a:ext cx="1955549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ylinder 16">
            <a:extLst>
              <a:ext uri="{FF2B5EF4-FFF2-40B4-BE49-F238E27FC236}">
                <a16:creationId xmlns:a16="http://schemas.microsoft.com/office/drawing/2014/main" id="{13FEE266-B9C7-2D5E-A80C-E57F371FEF6D}"/>
              </a:ext>
            </a:extLst>
          </p:cNvPr>
          <p:cNvSpPr/>
          <p:nvPr/>
        </p:nvSpPr>
        <p:spPr>
          <a:xfrm>
            <a:off x="8164743" y="3601316"/>
            <a:ext cx="2145671" cy="1013988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Lagerbestand Cactus</a:t>
            </a:r>
          </a:p>
        </p:txBody>
      </p:sp>
      <p:sp>
        <p:nvSpPr>
          <p:cNvPr id="18" name="Zylinder 17">
            <a:extLst>
              <a:ext uri="{FF2B5EF4-FFF2-40B4-BE49-F238E27FC236}">
                <a16:creationId xmlns:a16="http://schemas.microsoft.com/office/drawing/2014/main" id="{A8A2958E-3D29-7D80-C8CD-593B1D2D3FB1}"/>
              </a:ext>
            </a:extLst>
          </p:cNvPr>
          <p:cNvSpPr/>
          <p:nvPr/>
        </p:nvSpPr>
        <p:spPr>
          <a:xfrm>
            <a:off x="8164744" y="2186712"/>
            <a:ext cx="2145671" cy="1013988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Lieferung an Filiale</a:t>
            </a:r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0121EC27-8FDE-8489-7692-000A8659A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9183" y="217794"/>
            <a:ext cx="1114581" cy="1152686"/>
          </a:xfrm>
          <a:prstGeom prst="rect">
            <a:avLst/>
          </a:prstGeom>
        </p:spPr>
      </p:pic>
      <p:sp>
        <p:nvSpPr>
          <p:cNvPr id="30" name="Gewitterblitz 29">
            <a:extLst>
              <a:ext uri="{FF2B5EF4-FFF2-40B4-BE49-F238E27FC236}">
                <a16:creationId xmlns:a16="http://schemas.microsoft.com/office/drawing/2014/main" id="{748C53B5-389D-229D-E6C3-1EF51C119DA6}"/>
              </a:ext>
            </a:extLst>
          </p:cNvPr>
          <p:cNvSpPr/>
          <p:nvPr/>
        </p:nvSpPr>
        <p:spPr>
          <a:xfrm>
            <a:off x="4738836" y="3601316"/>
            <a:ext cx="488887" cy="860079"/>
          </a:xfrm>
          <a:prstGeom prst="lightningBol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AEB0813-992F-3153-ED3A-07A92AE97417}"/>
              </a:ext>
            </a:extLst>
          </p:cNvPr>
          <p:cNvSpPr txBox="1"/>
          <p:nvPr/>
        </p:nvSpPr>
        <p:spPr>
          <a:xfrm>
            <a:off x="5608824" y="4729423"/>
            <a:ext cx="59107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Lieferung an Filiale erfolgte nur die Schnittmenge</a:t>
            </a:r>
          </a:p>
          <a:p>
            <a:pPr marL="285750" indent="-285750">
              <a:buFontTx/>
              <a:buChar char="-"/>
            </a:pPr>
            <a:r>
              <a:rPr lang="de-DE" dirty="0"/>
              <a:t>Lagerbestände nicht in Comarch oder inkorrekt</a:t>
            </a:r>
          </a:p>
          <a:p>
            <a:pPr marL="285750" indent="-285750">
              <a:buFontTx/>
              <a:buChar char="-"/>
            </a:pPr>
            <a:r>
              <a:rPr lang="de-DE" dirty="0"/>
              <a:t>Transfer zwischen den Lägern (siehe Konzept Logistik)</a:t>
            </a:r>
          </a:p>
          <a:p>
            <a:pPr marL="285750" indent="-285750">
              <a:buFontTx/>
              <a:buChar char="-"/>
            </a:pPr>
            <a:r>
              <a:rPr lang="de-DE" dirty="0"/>
              <a:t> </a:t>
            </a:r>
          </a:p>
          <a:p>
            <a:pPr marL="285750" indent="-285750">
              <a:buFontTx/>
              <a:buChar char="-"/>
            </a:pPr>
            <a:endParaRPr lang="de-DE" dirty="0"/>
          </a:p>
        </p:txBody>
      </p:sp>
      <p:cxnSp>
        <p:nvCxnSpPr>
          <p:cNvPr id="4" name="Verbinder: gewinkelt 3">
            <a:extLst>
              <a:ext uri="{FF2B5EF4-FFF2-40B4-BE49-F238E27FC236}">
                <a16:creationId xmlns:a16="http://schemas.microsoft.com/office/drawing/2014/main" id="{16C2F4F5-005C-E182-AFE4-A60C860C500D}"/>
              </a:ext>
            </a:extLst>
          </p:cNvPr>
          <p:cNvCxnSpPr>
            <a:stCxn id="14" idx="4"/>
            <a:endCxn id="18" idx="2"/>
          </p:cNvCxnSpPr>
          <p:nvPr/>
        </p:nvCxnSpPr>
        <p:spPr>
          <a:xfrm flipV="1">
            <a:off x="6989275" y="2693706"/>
            <a:ext cx="1175469" cy="75370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5448A419-C8D5-30D2-AAB2-57E4314A6095}"/>
              </a:ext>
            </a:extLst>
          </p:cNvPr>
          <p:cNvCxnSpPr>
            <a:stCxn id="17" idx="1"/>
            <a:endCxn id="18" idx="3"/>
          </p:cNvCxnSpPr>
          <p:nvPr/>
        </p:nvCxnSpPr>
        <p:spPr>
          <a:xfrm flipV="1">
            <a:off x="9237579" y="3200700"/>
            <a:ext cx="1" cy="400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927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DC429-2035-B469-EEFC-8F98A936E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DFDE6C8-0D68-21E2-D69C-B39AFB747147}"/>
              </a:ext>
            </a:extLst>
          </p:cNvPr>
          <p:cNvSpPr/>
          <p:nvPr/>
        </p:nvSpPr>
        <p:spPr>
          <a:xfrm>
            <a:off x="633742" y="1190207"/>
            <a:ext cx="2761308" cy="5794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Filiale XYZ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CB2BAA52-AE0B-9CB5-AA8D-27E9D5985284}"/>
              </a:ext>
            </a:extLst>
          </p:cNvPr>
          <p:cNvSpPr/>
          <p:nvPr/>
        </p:nvSpPr>
        <p:spPr>
          <a:xfrm>
            <a:off x="1482933" y="1839793"/>
            <a:ext cx="1912117" cy="5794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Planogramm</a:t>
            </a:r>
            <a:r>
              <a:rPr lang="de-DE" dirty="0"/>
              <a:t> 9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B66DEA5-3BAE-67F3-2315-0FF26DB74B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06" y="1783210"/>
            <a:ext cx="550427" cy="692590"/>
          </a:xfrm>
          <a:prstGeom prst="rect">
            <a:avLst/>
          </a:prstGeom>
        </p:spPr>
      </p:pic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C6AA26E9-76D8-A080-95A9-B39413EB83EF}"/>
              </a:ext>
            </a:extLst>
          </p:cNvPr>
          <p:cNvCxnSpPr>
            <a:cxnSpLocks/>
          </p:cNvCxnSpPr>
          <p:nvPr/>
        </p:nvCxnSpPr>
        <p:spPr>
          <a:xfrm>
            <a:off x="1573192" y="4365428"/>
            <a:ext cx="632680" cy="3493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ylinder 16">
            <a:extLst>
              <a:ext uri="{FF2B5EF4-FFF2-40B4-BE49-F238E27FC236}">
                <a16:creationId xmlns:a16="http://schemas.microsoft.com/office/drawing/2014/main" id="{16FA2D15-A0C3-D7EB-B322-53589B8A63C1}"/>
              </a:ext>
            </a:extLst>
          </p:cNvPr>
          <p:cNvSpPr/>
          <p:nvPr/>
        </p:nvSpPr>
        <p:spPr>
          <a:xfrm>
            <a:off x="4601411" y="5337278"/>
            <a:ext cx="2145671" cy="1013988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Lagerbestand Cactus</a:t>
            </a:r>
          </a:p>
        </p:txBody>
      </p:sp>
      <p:sp>
        <p:nvSpPr>
          <p:cNvPr id="18" name="Zylinder 17">
            <a:extLst>
              <a:ext uri="{FF2B5EF4-FFF2-40B4-BE49-F238E27FC236}">
                <a16:creationId xmlns:a16="http://schemas.microsoft.com/office/drawing/2014/main" id="{8407E141-E980-A8DC-14DD-741B8BFB8760}"/>
              </a:ext>
            </a:extLst>
          </p:cNvPr>
          <p:cNvSpPr/>
          <p:nvPr/>
        </p:nvSpPr>
        <p:spPr>
          <a:xfrm>
            <a:off x="4601412" y="3922674"/>
            <a:ext cx="2145671" cy="1013988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Lieferung an Filiale</a:t>
            </a:r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4D8C1889-7016-865B-0E1E-780F1861D6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9183" y="217794"/>
            <a:ext cx="1114581" cy="1152686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65CD50C3-2DE0-4BA6-F671-EFD3687E73FF}"/>
              </a:ext>
            </a:extLst>
          </p:cNvPr>
          <p:cNvSpPr txBox="1"/>
          <p:nvPr/>
        </p:nvSpPr>
        <p:spPr>
          <a:xfrm>
            <a:off x="6842370" y="2129504"/>
            <a:ext cx="49295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e-DE" dirty="0"/>
              <a:t>Besuchsintervall des AD UNABHÄNGIG von der Lieferung der Ware</a:t>
            </a:r>
          </a:p>
          <a:p>
            <a:pPr marL="285750" indent="-285750">
              <a:buFontTx/>
              <a:buChar char="-"/>
            </a:pPr>
            <a:r>
              <a:rPr lang="de-DE" dirty="0"/>
              <a:t>Statische Routen-Planung des AD</a:t>
            </a:r>
          </a:p>
          <a:p>
            <a:pPr marL="285750" indent="-285750">
              <a:buFontTx/>
              <a:buChar char="-"/>
            </a:pPr>
            <a:r>
              <a:rPr lang="de-DE" dirty="0"/>
              <a:t>Ohne Ware = Regalpflege (vereinbart?)</a:t>
            </a:r>
          </a:p>
          <a:p>
            <a:pPr marL="285750" indent="-285750">
              <a:buFontTx/>
              <a:buChar char="-"/>
            </a:pPr>
            <a:r>
              <a:rPr lang="de-DE" dirty="0"/>
              <a:t>Kontinuierliches Ausnahmemanagement bei Ausfällen oder Prioritätenverschiebung unterschiedlicher Personen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pPr marL="285750" indent="-285750">
              <a:buFontTx/>
              <a:buChar char="-"/>
            </a:pPr>
            <a:r>
              <a:rPr lang="de-DE" dirty="0"/>
              <a:t> </a:t>
            </a:r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F433DFE9-EA65-437D-517E-F8D8B610C702}"/>
              </a:ext>
            </a:extLst>
          </p:cNvPr>
          <p:cNvCxnSpPr>
            <a:stCxn id="17" idx="1"/>
            <a:endCxn id="18" idx="3"/>
          </p:cNvCxnSpPr>
          <p:nvPr/>
        </p:nvCxnSpPr>
        <p:spPr>
          <a:xfrm flipV="1">
            <a:off x="5674247" y="4936662"/>
            <a:ext cx="1" cy="400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Verbinder: gewinkelt 4">
            <a:extLst>
              <a:ext uri="{FF2B5EF4-FFF2-40B4-BE49-F238E27FC236}">
                <a16:creationId xmlns:a16="http://schemas.microsoft.com/office/drawing/2014/main" id="{EE0B6591-F5E7-D40E-C8E9-2D2A45B17CA5}"/>
              </a:ext>
            </a:extLst>
          </p:cNvPr>
          <p:cNvCxnSpPr>
            <a:stCxn id="18" idx="1"/>
            <a:endCxn id="6" idx="3"/>
          </p:cNvCxnSpPr>
          <p:nvPr/>
        </p:nvCxnSpPr>
        <p:spPr>
          <a:xfrm rot="16200000" flipV="1">
            <a:off x="3313271" y="1561697"/>
            <a:ext cx="2442756" cy="2279198"/>
          </a:xfrm>
          <a:prstGeom prst="bentConnector2">
            <a:avLst/>
          </a:prstGeom>
          <a:ln w="34925"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fik 19">
            <a:extLst>
              <a:ext uri="{FF2B5EF4-FFF2-40B4-BE49-F238E27FC236}">
                <a16:creationId xmlns:a16="http://schemas.microsoft.com/office/drawing/2014/main" id="{87BA04BB-498A-018B-7A36-1932F000FE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66" y="3922674"/>
            <a:ext cx="1180275" cy="90354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B9BF46B3-11CA-07FC-86AC-635C72B936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913" y="3948594"/>
            <a:ext cx="1163108" cy="903544"/>
          </a:xfrm>
          <a:prstGeom prst="rect">
            <a:avLst/>
          </a:prstGeom>
        </p:spPr>
      </p:pic>
      <p:sp>
        <p:nvSpPr>
          <p:cNvPr id="29" name="Smiley 28">
            <a:extLst>
              <a:ext uri="{FF2B5EF4-FFF2-40B4-BE49-F238E27FC236}">
                <a16:creationId xmlns:a16="http://schemas.microsoft.com/office/drawing/2014/main" id="{0360EEE5-29F8-E2E4-6529-90DE0613D750}"/>
              </a:ext>
            </a:extLst>
          </p:cNvPr>
          <p:cNvSpPr/>
          <p:nvPr/>
        </p:nvSpPr>
        <p:spPr>
          <a:xfrm>
            <a:off x="8481999" y="398352"/>
            <a:ext cx="886119" cy="825266"/>
          </a:xfrm>
          <a:prstGeom prst="smileyFac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2" name="Verbinder: gewinkelt 31">
            <a:extLst>
              <a:ext uri="{FF2B5EF4-FFF2-40B4-BE49-F238E27FC236}">
                <a16:creationId xmlns:a16="http://schemas.microsoft.com/office/drawing/2014/main" id="{64F0F2BB-619D-95E4-5380-9D000ACEA9F8}"/>
              </a:ext>
            </a:extLst>
          </p:cNvPr>
          <p:cNvCxnSpPr>
            <a:stCxn id="29" idx="2"/>
            <a:endCxn id="6" idx="0"/>
          </p:cNvCxnSpPr>
          <p:nvPr/>
        </p:nvCxnSpPr>
        <p:spPr>
          <a:xfrm rot="10800000" flipV="1">
            <a:off x="2014397" y="810985"/>
            <a:ext cx="6467603" cy="379222"/>
          </a:xfrm>
          <a:prstGeom prst="bentConnector2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0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E3E85-0940-7057-68A7-AB00A1718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6EC0D2AC-95C0-BFA4-385F-BBE2F8D8A98B}"/>
              </a:ext>
            </a:extLst>
          </p:cNvPr>
          <p:cNvSpPr/>
          <p:nvPr/>
        </p:nvSpPr>
        <p:spPr>
          <a:xfrm>
            <a:off x="633742" y="1190207"/>
            <a:ext cx="2761308" cy="57942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Filiale XYZ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7352AE2E-B609-DAEB-6F40-E5ED61095F78}"/>
              </a:ext>
            </a:extLst>
          </p:cNvPr>
          <p:cNvSpPr/>
          <p:nvPr/>
        </p:nvSpPr>
        <p:spPr>
          <a:xfrm>
            <a:off x="1482933" y="1839793"/>
            <a:ext cx="1912117" cy="57942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Planogramm</a:t>
            </a:r>
            <a:r>
              <a:rPr lang="de-DE" dirty="0"/>
              <a:t> 9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2CB50EA-8770-5165-5449-E858C901F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06" y="1783210"/>
            <a:ext cx="550427" cy="692590"/>
          </a:xfrm>
          <a:prstGeom prst="rect">
            <a:avLst/>
          </a:prstGeom>
        </p:spPr>
      </p:pic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C57F3E46-87E4-AD6B-1C7B-1D7325591602}"/>
              </a:ext>
            </a:extLst>
          </p:cNvPr>
          <p:cNvCxnSpPr>
            <a:cxnSpLocks/>
          </p:cNvCxnSpPr>
          <p:nvPr/>
        </p:nvCxnSpPr>
        <p:spPr>
          <a:xfrm>
            <a:off x="1573192" y="4365428"/>
            <a:ext cx="632680" cy="3493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ylinder 16">
            <a:extLst>
              <a:ext uri="{FF2B5EF4-FFF2-40B4-BE49-F238E27FC236}">
                <a16:creationId xmlns:a16="http://schemas.microsoft.com/office/drawing/2014/main" id="{37CD1320-0EB7-C462-894B-6BE4CCBD9646}"/>
              </a:ext>
            </a:extLst>
          </p:cNvPr>
          <p:cNvSpPr/>
          <p:nvPr/>
        </p:nvSpPr>
        <p:spPr>
          <a:xfrm>
            <a:off x="4601411" y="5337278"/>
            <a:ext cx="2145671" cy="1013988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Lagerbestand Cactus</a:t>
            </a:r>
          </a:p>
        </p:txBody>
      </p:sp>
      <p:sp>
        <p:nvSpPr>
          <p:cNvPr id="18" name="Zylinder 17">
            <a:extLst>
              <a:ext uri="{FF2B5EF4-FFF2-40B4-BE49-F238E27FC236}">
                <a16:creationId xmlns:a16="http://schemas.microsoft.com/office/drawing/2014/main" id="{10F7DA68-4B05-39E3-4962-D42957F97D3E}"/>
              </a:ext>
            </a:extLst>
          </p:cNvPr>
          <p:cNvSpPr/>
          <p:nvPr/>
        </p:nvSpPr>
        <p:spPr>
          <a:xfrm>
            <a:off x="4601412" y="3922674"/>
            <a:ext cx="2145671" cy="1013988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Lieferung an Filiale</a:t>
            </a:r>
          </a:p>
        </p:txBody>
      </p:sp>
      <p:pic>
        <p:nvPicPr>
          <p:cNvPr id="27" name="Grafik 26">
            <a:extLst>
              <a:ext uri="{FF2B5EF4-FFF2-40B4-BE49-F238E27FC236}">
                <a16:creationId xmlns:a16="http://schemas.microsoft.com/office/drawing/2014/main" id="{7C8DF9E7-EF26-9B29-C675-FCA0139770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9183" y="217794"/>
            <a:ext cx="1114581" cy="1152686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B7FE4FDA-FE85-10F9-7EE9-D07CA1864469}"/>
              </a:ext>
            </a:extLst>
          </p:cNvPr>
          <p:cNvSpPr txBox="1"/>
          <p:nvPr/>
        </p:nvSpPr>
        <p:spPr>
          <a:xfrm>
            <a:off x="6842370" y="2129504"/>
            <a:ext cx="49295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FF0000"/>
                </a:solidFill>
              </a:rPr>
              <a:t>Notfallplan Kundenrettung</a:t>
            </a:r>
          </a:p>
          <a:p>
            <a:pPr marL="285750" indent="-285750">
              <a:buFontTx/>
              <a:buChar char="-"/>
            </a:pPr>
            <a:endParaRPr lang="de-DE" dirty="0"/>
          </a:p>
          <a:p>
            <a:pPr marL="342900" indent="-342900">
              <a:buFontTx/>
              <a:buAutoNum type="arabicPeriod"/>
            </a:pPr>
            <a:r>
              <a:rPr lang="de-DE" dirty="0"/>
              <a:t>Vergleich Sortiment gegen Lieferungen UND Abverkäufe = Ermittlung nicht gelieferte Artikel und gelieferte Artikel</a:t>
            </a:r>
          </a:p>
          <a:p>
            <a:pPr marL="342900" indent="-342900">
              <a:buFontTx/>
              <a:buAutoNum type="arabicPeriod"/>
            </a:pPr>
            <a:r>
              <a:rPr lang="de-DE" dirty="0"/>
              <a:t>NIE gelieferte Artikel werden mit ERSTBESTÜCKUNG geliefert</a:t>
            </a:r>
          </a:p>
          <a:p>
            <a:pPr marL="342900" indent="-342900">
              <a:buFontTx/>
              <a:buAutoNum type="arabicPeriod"/>
            </a:pPr>
            <a:r>
              <a:rPr lang="de-DE" dirty="0"/>
              <a:t>Differenz Abverkauf – Lieferung = NACHLIEFERUNG</a:t>
            </a:r>
          </a:p>
          <a:p>
            <a:pPr marL="342900" indent="-342900">
              <a:buFontTx/>
              <a:buAutoNum type="arabicPeriod"/>
            </a:pPr>
            <a:r>
              <a:rPr lang="de-DE" dirty="0"/>
              <a:t>Gesamt-Liefermenge wird gegen Gesamtbestand Cactus verglichen und bei Überschreitung eine Quotierung berechnet mit dem Ziel, JEDE Filiale bekommt was</a:t>
            </a:r>
          </a:p>
          <a:p>
            <a:pPr marL="342900" indent="-342900">
              <a:buFontTx/>
              <a:buAutoNum type="arabicPeriod"/>
            </a:pPr>
            <a:r>
              <a:rPr lang="de-DE" dirty="0"/>
              <a:t>Wenn KEIN Cactus-Bestand, dann Alternativ-Artikel definieren</a:t>
            </a:r>
          </a:p>
          <a:p>
            <a:endParaRPr lang="de-DE" dirty="0"/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2117E012-3D00-4EC7-1940-C37B67FDFAEF}"/>
              </a:ext>
            </a:extLst>
          </p:cNvPr>
          <p:cNvCxnSpPr>
            <a:stCxn id="17" idx="1"/>
            <a:endCxn id="18" idx="3"/>
          </p:cNvCxnSpPr>
          <p:nvPr/>
        </p:nvCxnSpPr>
        <p:spPr>
          <a:xfrm flipV="1">
            <a:off x="5674247" y="4936662"/>
            <a:ext cx="1" cy="400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Grafik 19">
            <a:extLst>
              <a:ext uri="{FF2B5EF4-FFF2-40B4-BE49-F238E27FC236}">
                <a16:creationId xmlns:a16="http://schemas.microsoft.com/office/drawing/2014/main" id="{94A198DD-5438-91F1-A391-BB3A431542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66" y="3922674"/>
            <a:ext cx="1180275" cy="90354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8FA90713-869B-5A7C-E14D-A82BEF5C883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913" y="3948594"/>
            <a:ext cx="1163108" cy="903544"/>
          </a:xfrm>
          <a:prstGeom prst="rect">
            <a:avLst/>
          </a:prstGeom>
        </p:spPr>
      </p:pic>
      <p:sp>
        <p:nvSpPr>
          <p:cNvPr id="29" name="Smiley 28">
            <a:extLst>
              <a:ext uri="{FF2B5EF4-FFF2-40B4-BE49-F238E27FC236}">
                <a16:creationId xmlns:a16="http://schemas.microsoft.com/office/drawing/2014/main" id="{0C87083E-C766-931D-FF16-41CD97C43F1D}"/>
              </a:ext>
            </a:extLst>
          </p:cNvPr>
          <p:cNvSpPr/>
          <p:nvPr/>
        </p:nvSpPr>
        <p:spPr>
          <a:xfrm>
            <a:off x="8481999" y="398352"/>
            <a:ext cx="886119" cy="825266"/>
          </a:xfrm>
          <a:prstGeom prst="smileyFace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2" name="Verbinder: gewinkelt 31">
            <a:extLst>
              <a:ext uri="{FF2B5EF4-FFF2-40B4-BE49-F238E27FC236}">
                <a16:creationId xmlns:a16="http://schemas.microsoft.com/office/drawing/2014/main" id="{5CA0C777-7197-E32E-FEA8-7277F0E23875}"/>
              </a:ext>
            </a:extLst>
          </p:cNvPr>
          <p:cNvCxnSpPr>
            <a:stCxn id="29" idx="2"/>
            <a:endCxn id="6" idx="0"/>
          </p:cNvCxnSpPr>
          <p:nvPr/>
        </p:nvCxnSpPr>
        <p:spPr>
          <a:xfrm rot="10800000" flipV="1">
            <a:off x="2014397" y="810985"/>
            <a:ext cx="6467603" cy="379222"/>
          </a:xfrm>
          <a:prstGeom prst="bentConnector2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1362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DEA14-8949-CDFF-C368-FBFCFD2B1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082F8F50-D1F8-F8E6-361E-E409749BB397}"/>
              </a:ext>
            </a:extLst>
          </p:cNvPr>
          <p:cNvSpPr txBox="1"/>
          <p:nvPr/>
        </p:nvSpPr>
        <p:spPr>
          <a:xfrm>
            <a:off x="747074" y="437502"/>
            <a:ext cx="94244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 err="1"/>
              <a:t>AVKauflandArtikelFiliiale</a:t>
            </a:r>
            <a:r>
              <a:rPr lang="de-DE" b="1" dirty="0"/>
              <a:t> 0103-041224.csv</a:t>
            </a:r>
          </a:p>
          <a:p>
            <a:endParaRPr lang="de-DE" dirty="0"/>
          </a:p>
          <a:p>
            <a:r>
              <a:rPr lang="de-DE" dirty="0"/>
              <a:t>Enthält alle gemeldeten Abverkäufe ab dem 01.03.2024 pro Filiale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B5A4796-825A-247C-937E-0E2B60DB0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445" y="1527142"/>
            <a:ext cx="61641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236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013EC-B823-6CCD-6C4F-A4D686C05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BC1D752-44D5-744D-58F3-03E106C894E1}"/>
              </a:ext>
            </a:extLst>
          </p:cNvPr>
          <p:cNvSpPr txBox="1"/>
          <p:nvPr/>
        </p:nvSpPr>
        <p:spPr>
          <a:xfrm>
            <a:off x="747074" y="437502"/>
            <a:ext cx="94244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/>
              <a:t>Lagerbestand_intern_03122024.xlsx</a:t>
            </a:r>
          </a:p>
          <a:p>
            <a:endParaRPr lang="de-DE" dirty="0"/>
          </a:p>
          <a:p>
            <a:r>
              <a:rPr lang="de-DE" dirty="0"/>
              <a:t>Enthält alle gemeldeten Abverkäufe ab dem 01.03.2024 pro Filiale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65CFE12-3993-AF7F-68FF-2711F7B23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926" y="1838226"/>
            <a:ext cx="11462994" cy="383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001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9C460-62A0-ED2F-FE16-EBEA0194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33092939-28A0-E4C0-47A4-348854058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965" y="1626789"/>
            <a:ext cx="4267796" cy="6639852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2F15F109-0D4F-1612-B3E6-87A1A02F3E1E}"/>
              </a:ext>
            </a:extLst>
          </p:cNvPr>
          <p:cNvSpPr txBox="1"/>
          <p:nvPr/>
        </p:nvSpPr>
        <p:spPr>
          <a:xfrm>
            <a:off x="747074" y="437502"/>
            <a:ext cx="94244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 err="1"/>
              <a:t>LieferungKauflandArtikelFiliiale</a:t>
            </a:r>
            <a:r>
              <a:rPr lang="de-DE" b="1" dirty="0"/>
              <a:t> 0103-041224.csv</a:t>
            </a:r>
          </a:p>
          <a:p>
            <a:endParaRPr lang="de-DE" dirty="0"/>
          </a:p>
          <a:p>
            <a:r>
              <a:rPr lang="de-DE" dirty="0"/>
              <a:t>Enthält alle Lieferungen an die </a:t>
            </a:r>
            <a:r>
              <a:rPr lang="de-DE" dirty="0" err="1"/>
              <a:t>Filialien</a:t>
            </a:r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712C180-0552-B08B-2939-5E4EC02AAEF0}"/>
              </a:ext>
            </a:extLst>
          </p:cNvPr>
          <p:cNvSpPr txBox="1"/>
          <p:nvPr/>
        </p:nvSpPr>
        <p:spPr>
          <a:xfrm>
            <a:off x="6834431" y="1754801"/>
            <a:ext cx="44686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Spalte A = Filialnummer / Kundennummer</a:t>
            </a:r>
          </a:p>
          <a:p>
            <a:endParaRPr lang="de-DE" dirty="0"/>
          </a:p>
          <a:p>
            <a:r>
              <a:rPr lang="de-DE" dirty="0"/>
              <a:t>Spalte B = Artikelnummer</a:t>
            </a:r>
          </a:p>
        </p:txBody>
      </p:sp>
    </p:spTree>
    <p:extLst>
      <p:ext uri="{BB962C8B-B14F-4D97-AF65-F5344CB8AC3E}">
        <p14:creationId xmlns:p14="http://schemas.microsoft.com/office/powerpoint/2010/main" val="1477142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F79A1-798A-33A7-12F9-98A0B55AB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B0008DF1-760E-3D01-E737-A7CDC442254B}"/>
              </a:ext>
            </a:extLst>
          </p:cNvPr>
          <p:cNvSpPr txBox="1"/>
          <p:nvPr/>
        </p:nvSpPr>
        <p:spPr>
          <a:xfrm>
            <a:off x="522402" y="448500"/>
            <a:ext cx="94244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sales_order_M10_selected_data.csv</a:t>
            </a:r>
            <a:endParaRPr lang="de-DE" dirty="0"/>
          </a:p>
          <a:p>
            <a:r>
              <a:rPr lang="de-DE" dirty="0"/>
              <a:t>Enthält alle berechneten Artikel ?????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2598C8B-4DF8-C79E-157A-CACD4A10BC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791" y="1686726"/>
            <a:ext cx="12192000" cy="6614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802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Breitbild</PresentationFormat>
  <Paragraphs>96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Bernd Dürring</dc:creator>
  <cp:lastModifiedBy>Holger Müller</cp:lastModifiedBy>
  <cp:revision>9</cp:revision>
  <dcterms:created xsi:type="dcterms:W3CDTF">2024-12-05T08:10:44Z</dcterms:created>
  <dcterms:modified xsi:type="dcterms:W3CDTF">2024-12-05T12:21:43Z</dcterms:modified>
</cp:coreProperties>
</file>